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83" r:id="rId4"/>
    <p:sldId id="258" r:id="rId5"/>
    <p:sldId id="261" r:id="rId6"/>
    <p:sldId id="262" r:id="rId7"/>
    <p:sldId id="281" r:id="rId8"/>
    <p:sldId id="264" r:id="rId9"/>
    <p:sldId id="282" r:id="rId10"/>
    <p:sldId id="280" r:id="rId11"/>
    <p:sldId id="307" r:id="rId12"/>
    <p:sldId id="279" r:id="rId13"/>
    <p:sldId id="284" r:id="rId14"/>
    <p:sldId id="285" r:id="rId15"/>
    <p:sldId id="306"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0D20F6-E650-46C3-8B95-40532AFCE563}">
          <p14:sldIdLst>
            <p14:sldId id="256"/>
            <p14:sldId id="257"/>
            <p14:sldId id="283"/>
            <p14:sldId id="258"/>
            <p14:sldId id="261"/>
            <p14:sldId id="262"/>
            <p14:sldId id="281"/>
            <p14:sldId id="264"/>
            <p14:sldId id="282"/>
            <p14:sldId id="280"/>
            <p14:sldId id="307"/>
            <p14:sldId id="279"/>
            <p14:sldId id="284"/>
            <p14:sldId id="28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7A55"/>
    <a:srgbClr val="7699BA"/>
    <a:srgbClr val="83AFD4"/>
    <a:srgbClr val="CC3399"/>
    <a:srgbClr val="008080"/>
    <a:srgbClr val="FF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94676" autoAdjust="0"/>
  </p:normalViewPr>
  <p:slideViewPr>
    <p:cSldViewPr snapToGrid="0">
      <p:cViewPr varScale="1">
        <p:scale>
          <a:sx n="99" d="100"/>
          <a:sy n="99" d="100"/>
        </p:scale>
        <p:origin x="800" y="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6A914-D1AC-4A31-8C0F-8EF51C25FD1C}" type="datetimeFigureOut">
              <a:rPr lang="en-US" smtClean="0"/>
              <a:t>8/16/2023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4C174-A276-4836-8BBA-91CE7D12BB4E}" type="slidenum">
              <a:rPr lang="en-US" smtClean="0"/>
              <a:t>‹#›</a:t>
            </a:fld>
            <a:endParaRPr lang="en-US"/>
          </a:p>
        </p:txBody>
      </p:sp>
    </p:spTree>
    <p:extLst>
      <p:ext uri="{BB962C8B-B14F-4D97-AF65-F5344CB8AC3E}">
        <p14:creationId xmlns:p14="http://schemas.microsoft.com/office/powerpoint/2010/main" val="427132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F4C174-A276-4836-8BBA-91CE7D12BB4E}" type="slidenum">
              <a:rPr lang="en-US" smtClean="0"/>
              <a:t>13</a:t>
            </a:fld>
            <a:endParaRPr lang="en-US"/>
          </a:p>
        </p:txBody>
      </p:sp>
    </p:spTree>
    <p:extLst>
      <p:ext uri="{BB962C8B-B14F-4D97-AF65-F5344CB8AC3E}">
        <p14:creationId xmlns:p14="http://schemas.microsoft.com/office/powerpoint/2010/main" val="77229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81DE09-4DB5-4F48-9D97-1C3E749DA3BC}"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1624169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1DE09-4DB5-4F48-9D97-1C3E749DA3BC}"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63907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1DE09-4DB5-4F48-9D97-1C3E749DA3BC}"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2357307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1DE09-4DB5-4F48-9D97-1C3E749DA3BC}"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204719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81DE09-4DB5-4F48-9D97-1C3E749DA3BC}"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2008760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81DE09-4DB5-4F48-9D97-1C3E749DA3BC}"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39765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81DE09-4DB5-4F48-9D97-1C3E749DA3BC}" type="datetimeFigureOut">
              <a:rPr lang="en-US" smtClean="0"/>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1539224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81DE09-4DB5-4F48-9D97-1C3E749DA3BC}" type="datetimeFigureOut">
              <a:rPr lang="en-US" smtClean="0"/>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2284109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1DE09-4DB5-4F48-9D97-1C3E749DA3BC}" type="datetimeFigureOut">
              <a:rPr lang="en-US" smtClean="0"/>
              <a:t>8/16/2023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909542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81DE09-4DB5-4F48-9D97-1C3E749DA3BC}"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2391161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81DE09-4DB5-4F48-9D97-1C3E749DA3BC}"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BE36C-5889-41ED-AC4D-FF6542D680D1}" type="slidenum">
              <a:rPr lang="en-US" smtClean="0"/>
              <a:t>‹#›</a:t>
            </a:fld>
            <a:endParaRPr lang="en-US"/>
          </a:p>
        </p:txBody>
      </p:sp>
    </p:spTree>
    <p:extLst>
      <p:ext uri="{BB962C8B-B14F-4D97-AF65-F5344CB8AC3E}">
        <p14:creationId xmlns:p14="http://schemas.microsoft.com/office/powerpoint/2010/main" val="1739421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1DE09-4DB5-4F48-9D97-1C3E749DA3BC}" type="datetimeFigureOut">
              <a:rPr lang="en-US" smtClean="0"/>
              <a:t>8/16/2023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BE36C-5889-41ED-AC4D-FF6542D680D1}" type="slidenum">
              <a:rPr lang="en-US" smtClean="0"/>
              <a:t>‹#›</a:t>
            </a:fld>
            <a:endParaRPr lang="en-US"/>
          </a:p>
        </p:txBody>
      </p:sp>
    </p:spTree>
    <p:extLst>
      <p:ext uri="{BB962C8B-B14F-4D97-AF65-F5344CB8AC3E}">
        <p14:creationId xmlns:p14="http://schemas.microsoft.com/office/powerpoint/2010/main" val="3620222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gif"/><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rDGqkMHPDqE" TargetMode="External"/><Relationship Id="rId2" Type="http://schemas.openxmlformats.org/officeDocument/2006/relationships/hyperlink" Target="https://education.wiley.com/wpng/api/v1/content/resource/6b31aa77-c49e-4daf-8ce7-abd2940c7b58" TargetMode="External"/><Relationship Id="rId1" Type="http://schemas.openxmlformats.org/officeDocument/2006/relationships/slideLayout" Target="../slideLayouts/slideLayout2.xml"/><Relationship Id="rId5" Type="http://schemas.openxmlformats.org/officeDocument/2006/relationships/hyperlink" Target="https://education.wiley.com/wpng/api/v1/content/resource/f72adae4-e296-412e-bdb7-f8391b74afe4" TargetMode="External"/><Relationship Id="rId4" Type="http://schemas.openxmlformats.org/officeDocument/2006/relationships/hyperlink" Target="https://education.wiley.com/wpng/api/v1/content/resource/3f86a42b-7df2-4daa-b4f3-cca2294d7a2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6ACC2CF-2521-48BD-B364-315626988D33}"/>
              </a:ext>
            </a:extLst>
          </p:cNvPr>
          <p:cNvSpPr txBox="1"/>
          <p:nvPr/>
        </p:nvSpPr>
        <p:spPr>
          <a:xfrm>
            <a:off x="5067300" y="6129156"/>
            <a:ext cx="4000500" cy="646331"/>
          </a:xfrm>
          <a:prstGeom prst="rect">
            <a:avLst/>
          </a:prstGeom>
          <a:noFill/>
        </p:spPr>
        <p:txBody>
          <a:bodyPr wrap="square" rtlCol="0">
            <a:spAutoFit/>
          </a:bodyPr>
          <a:lstStyle/>
          <a:p>
            <a:pPr algn="r"/>
            <a:r>
              <a:rPr lang="en-US" dirty="0">
                <a:latin typeface="Agency FB" panose="020B0503020202020204" pitchFamily="34" charset="0"/>
              </a:rPr>
              <a:t>Dr. Paige Morgan</a:t>
            </a:r>
            <a:br>
              <a:rPr lang="en-US" dirty="0">
                <a:latin typeface="Agency FB" panose="020B0503020202020204" pitchFamily="34" charset="0"/>
              </a:rPr>
            </a:br>
            <a:r>
              <a:rPr lang="en-US" dirty="0">
                <a:latin typeface="Agency FB" panose="020B0503020202020204" pitchFamily="34" charset="0"/>
              </a:rPr>
              <a:t>Laramie County Community College</a:t>
            </a:r>
          </a:p>
        </p:txBody>
      </p:sp>
      <p:pic>
        <p:nvPicPr>
          <p:cNvPr id="7" name="Picture 2" descr="Histology Of Human Compact Bone Tissue Under Microscope View For Education Muscle Bone ...">
            <a:extLst>
              <a:ext uri="{FF2B5EF4-FFF2-40B4-BE49-F238E27FC236}">
                <a16:creationId xmlns:a16="http://schemas.microsoft.com/office/drawing/2014/main" id="{D63CF6C8-D63C-44FE-8D1D-22131EC73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7985"/>
            <a:ext cx="9144000" cy="53341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897FC1-A338-4C99-B70E-C87453F6137C}"/>
              </a:ext>
            </a:extLst>
          </p:cNvPr>
          <p:cNvSpPr txBox="1"/>
          <p:nvPr/>
        </p:nvSpPr>
        <p:spPr>
          <a:xfrm>
            <a:off x="127717" y="54184"/>
            <a:ext cx="6410325" cy="584775"/>
          </a:xfrm>
          <a:prstGeom prst="rect">
            <a:avLst/>
          </a:prstGeom>
          <a:noFill/>
        </p:spPr>
        <p:txBody>
          <a:bodyPr wrap="square" rtlCol="0">
            <a:spAutoFit/>
          </a:bodyPr>
          <a:lstStyle/>
          <a:p>
            <a:r>
              <a:rPr lang="en-US" sz="3200" dirty="0">
                <a:latin typeface="Agency FB" panose="020B0503020202020204" pitchFamily="34" charset="0"/>
              </a:rPr>
              <a:t>Chapter 6: Introduction to Bones</a:t>
            </a:r>
          </a:p>
        </p:txBody>
      </p:sp>
      <p:sp>
        <p:nvSpPr>
          <p:cNvPr id="9" name="TextBox 8">
            <a:extLst>
              <a:ext uri="{FF2B5EF4-FFF2-40B4-BE49-F238E27FC236}">
                <a16:creationId xmlns:a16="http://schemas.microsoft.com/office/drawing/2014/main" id="{FDF997E5-A0FD-4738-BC95-D9FCF228A47A}"/>
              </a:ext>
            </a:extLst>
          </p:cNvPr>
          <p:cNvSpPr txBox="1"/>
          <p:nvPr/>
        </p:nvSpPr>
        <p:spPr>
          <a:xfrm>
            <a:off x="0" y="6079852"/>
            <a:ext cx="2269303" cy="369332"/>
          </a:xfrm>
          <a:prstGeom prst="rect">
            <a:avLst/>
          </a:prstGeom>
          <a:noFill/>
        </p:spPr>
        <p:txBody>
          <a:bodyPr wrap="square" rtlCol="0">
            <a:spAutoFit/>
          </a:bodyPr>
          <a:lstStyle/>
          <a:p>
            <a:r>
              <a:rPr lang="en-US" dirty="0">
                <a:latin typeface="Agency FB" panose="020B0503020202020204" pitchFamily="34" charset="0"/>
              </a:rPr>
              <a:t>image: compact bone </a:t>
            </a:r>
          </a:p>
        </p:txBody>
      </p:sp>
    </p:spTree>
    <p:extLst>
      <p:ext uri="{BB962C8B-B14F-4D97-AF65-F5344CB8AC3E}">
        <p14:creationId xmlns:p14="http://schemas.microsoft.com/office/powerpoint/2010/main" val="4041940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937D94-FE94-48A3-ABFE-2540298075CF}"/>
              </a:ext>
            </a:extLst>
          </p:cNvPr>
          <p:cNvSpPr txBox="1"/>
          <p:nvPr/>
        </p:nvSpPr>
        <p:spPr>
          <a:xfrm>
            <a:off x="8405851"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10</a:t>
            </a:r>
          </a:p>
        </p:txBody>
      </p:sp>
      <p:sp>
        <p:nvSpPr>
          <p:cNvPr id="6" name="Oval 5">
            <a:extLst>
              <a:ext uri="{FF2B5EF4-FFF2-40B4-BE49-F238E27FC236}">
                <a16:creationId xmlns:a16="http://schemas.microsoft.com/office/drawing/2014/main" id="{06BC934E-93F4-4EA6-840F-933C716D05C5}"/>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3C3F92B-0BD4-4EFC-94B7-E23168429F08}"/>
              </a:ext>
            </a:extLst>
          </p:cNvPr>
          <p:cNvSpPr txBox="1"/>
          <p:nvPr/>
        </p:nvSpPr>
        <p:spPr>
          <a:xfrm>
            <a:off x="146593" y="700560"/>
            <a:ext cx="8718940" cy="1015663"/>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C00000"/>
                </a:solidFill>
                <a:latin typeface="Agency FB" panose="020B0503020202020204" pitchFamily="34" charset="0"/>
              </a:rPr>
              <a:t>red bone marrow: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located between the trabeculae of certain bones</a:t>
            </a:r>
            <a:r>
              <a:rPr lang="en-US" sz="2000" dirty="0">
                <a:latin typeface="Agency FB" panose="020B0503020202020204" pitchFamily="34" charset="0"/>
                <a:sym typeface="Wingdings" panose="05000000000000000000" pitchFamily="2" charset="2"/>
              </a:rPr>
              <a:t> (ex. ribs, sternum, vertebrae, long bones)</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primary source of new blood cells </a:t>
            </a:r>
            <a:endParaRPr lang="en-US" sz="2000" dirty="0">
              <a:latin typeface="Agency FB" panose="020B0503020202020204" pitchFamily="34" charset="0"/>
            </a:endParaRPr>
          </a:p>
        </p:txBody>
      </p:sp>
      <p:pic>
        <p:nvPicPr>
          <p:cNvPr id="2050" name="Picture 2" descr="See the source image">
            <a:extLst>
              <a:ext uri="{FF2B5EF4-FFF2-40B4-BE49-F238E27FC236}">
                <a16:creationId xmlns:a16="http://schemas.microsoft.com/office/drawing/2014/main" id="{A1F40622-62AF-4708-879C-7902E5BD5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495" y="1947906"/>
            <a:ext cx="3919855" cy="380363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4208CB-C4C2-4B6E-83A0-0C8D8DE66F55}"/>
              </a:ext>
            </a:extLst>
          </p:cNvPr>
          <p:cNvSpPr txBox="1"/>
          <p:nvPr/>
        </p:nvSpPr>
        <p:spPr>
          <a:xfrm>
            <a:off x="146593" y="1855113"/>
            <a:ext cx="4154474" cy="163121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4">
                    <a:lumMod val="75000"/>
                  </a:schemeClr>
                </a:solidFill>
                <a:latin typeface="Agency FB" panose="020B0503020202020204" pitchFamily="34" charset="0"/>
              </a:rPr>
              <a:t>yellow bone marrow:</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located in </a:t>
            </a:r>
            <a:r>
              <a:rPr lang="en-US" sz="2000" dirty="0">
                <a:latin typeface="Agency FB" panose="020B0503020202020204" pitchFamily="34" charset="0"/>
              </a:rPr>
              <a:t>diaphysis of long bones like the femur, tibia, and </a:t>
            </a:r>
            <a:r>
              <a:rPr lang="en-US" sz="2000" dirty="0" err="1">
                <a:latin typeface="Agency FB" panose="020B0503020202020204" pitchFamily="34" charset="0"/>
              </a:rPr>
              <a:t>humerus</a:t>
            </a:r>
            <a:r>
              <a:rPr lang="en-US" sz="2000" dirty="0">
                <a:latin typeface="Agency FB" panose="020B0503020202020204" pitchFamily="34" charset="0"/>
              </a:rPr>
              <a:t>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comprised of adipocytes </a:t>
            </a:r>
            <a:br>
              <a:rPr lang="en-US" sz="2000" dirty="0">
                <a:latin typeface="Agency FB" panose="020B0503020202020204" pitchFamily="34" charset="0"/>
              </a:rPr>
            </a:br>
            <a:endParaRPr lang="en-US" sz="2000" dirty="0">
              <a:latin typeface="Agency FB" panose="020B0503020202020204" pitchFamily="34" charset="0"/>
            </a:endParaRPr>
          </a:p>
        </p:txBody>
      </p:sp>
      <p:sp>
        <p:nvSpPr>
          <p:cNvPr id="10" name="TextBox 9">
            <a:extLst>
              <a:ext uri="{FF2B5EF4-FFF2-40B4-BE49-F238E27FC236}">
                <a16:creationId xmlns:a16="http://schemas.microsoft.com/office/drawing/2014/main" id="{07EB6463-DAC1-47CB-B03D-A47BAEB05AE5}"/>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Bone Marrow</a:t>
            </a:r>
          </a:p>
        </p:txBody>
      </p:sp>
      <p:pic>
        <p:nvPicPr>
          <p:cNvPr id="3" name="Picture 2">
            <a:extLst>
              <a:ext uri="{FF2B5EF4-FFF2-40B4-BE49-F238E27FC236}">
                <a16:creationId xmlns:a16="http://schemas.microsoft.com/office/drawing/2014/main" id="{814F3E74-68B9-41E3-8177-ADD47D69ADAE}"/>
              </a:ext>
            </a:extLst>
          </p:cNvPr>
          <p:cNvPicPr>
            <a:picLocks noChangeAspect="1"/>
          </p:cNvPicPr>
          <p:nvPr/>
        </p:nvPicPr>
        <p:blipFill>
          <a:blip r:embed="rId3"/>
          <a:stretch>
            <a:fillRect/>
          </a:stretch>
        </p:blipFill>
        <p:spPr>
          <a:xfrm>
            <a:off x="891057" y="3573870"/>
            <a:ext cx="3272609" cy="21776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9397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A set of diagrams show osteons, or haversian systems, in compact bone and trabeculae in spongy bone. An orientation diagram showing the medullary cavity surrounded by spongy bone and compact bone and in turn surrounded by periosteum, points to an expanded view. This view shows a section of compact bone, which is comprised of internal circumferential lamellae and interstitial lamellae between the osteons, and is flanked by spongy bone, spongy bone trabeculae, and the medullary cavity. The outer edge of the compact bone shows the periosteum, comprised of an outer fibrous layer and an inner osteogenic layer, and perforating fibers between the periosteum and the compact bone. External circumferential lamellae appear between the periosteum and the osteons. The periosteal vein and artery cross the periosteum through the osteonic canal and the interosteonic, Volkmann's or perforating, canal. A cutaway section shows the osteon, which is composed of rings of concentric lamellae that surround central blood vessels. An expanded view of the external circumferential lamellae shows an osteocyte, the small spaces of the lacunae, and branched canaliculi. See Slide 18 for details of spongy bone trabeculae.&#10;">
            <a:extLst>
              <a:ext uri="{FF2B5EF4-FFF2-40B4-BE49-F238E27FC236}">
                <a16:creationId xmlns:a16="http://schemas.microsoft.com/office/drawing/2014/main" id="{DCC20AD6-3F58-48CC-BD7C-5D0BBEB8775E}"/>
              </a:ext>
            </a:extLst>
          </p:cNvPr>
          <p:cNvPicPr>
            <a:picLocks noChangeAspect="1"/>
          </p:cNvPicPr>
          <p:nvPr/>
        </p:nvPicPr>
        <p:blipFill>
          <a:blip r:embed="rId2"/>
          <a:stretch>
            <a:fillRect/>
          </a:stretch>
        </p:blipFill>
        <p:spPr>
          <a:xfrm>
            <a:off x="762251" y="1100030"/>
            <a:ext cx="7567938" cy="5157010"/>
          </a:xfrm>
          <a:prstGeom prst="rect">
            <a:avLst/>
          </a:prstGeom>
        </p:spPr>
      </p:pic>
      <p:sp>
        <p:nvSpPr>
          <p:cNvPr id="5" name="TextBox 4">
            <a:extLst>
              <a:ext uri="{FF2B5EF4-FFF2-40B4-BE49-F238E27FC236}">
                <a16:creationId xmlns:a16="http://schemas.microsoft.com/office/drawing/2014/main" id="{3C6F2691-54CC-4F78-85BD-381CA3388459}"/>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Compact vs. Spongy Bone</a:t>
            </a:r>
          </a:p>
        </p:txBody>
      </p:sp>
      <p:sp>
        <p:nvSpPr>
          <p:cNvPr id="6" name="TextBox 5">
            <a:extLst>
              <a:ext uri="{FF2B5EF4-FFF2-40B4-BE49-F238E27FC236}">
                <a16:creationId xmlns:a16="http://schemas.microsoft.com/office/drawing/2014/main" id="{EE529CD3-7BC0-40A8-92D8-2DE30C57124F}"/>
              </a:ext>
            </a:extLst>
          </p:cNvPr>
          <p:cNvSpPr txBox="1"/>
          <p:nvPr/>
        </p:nvSpPr>
        <p:spPr>
          <a:xfrm>
            <a:off x="8371940"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11</a:t>
            </a:r>
          </a:p>
        </p:txBody>
      </p:sp>
      <p:sp>
        <p:nvSpPr>
          <p:cNvPr id="7" name="Oval 6">
            <a:extLst>
              <a:ext uri="{FF2B5EF4-FFF2-40B4-BE49-F238E27FC236}">
                <a16:creationId xmlns:a16="http://schemas.microsoft.com/office/drawing/2014/main" id="{BDCFCBE3-B31A-4186-B5A9-06221AF587E9}"/>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62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1539E3-A9CD-4E2E-B18A-2CBA80E747A1}"/>
              </a:ext>
            </a:extLst>
          </p:cNvPr>
          <p:cNvSpPr txBox="1"/>
          <p:nvPr/>
        </p:nvSpPr>
        <p:spPr>
          <a:xfrm>
            <a:off x="840561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12</a:t>
            </a:r>
          </a:p>
        </p:txBody>
      </p:sp>
      <p:sp>
        <p:nvSpPr>
          <p:cNvPr id="7" name="Oval 6">
            <a:extLst>
              <a:ext uri="{FF2B5EF4-FFF2-40B4-BE49-F238E27FC236}">
                <a16:creationId xmlns:a16="http://schemas.microsoft.com/office/drawing/2014/main" id="{D12F1272-1524-4118-B3C2-F3BCC9F72F71}"/>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14C28C-1C17-40C8-837F-235F694A7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322" y="848666"/>
            <a:ext cx="5611758" cy="5870039"/>
          </a:xfrm>
          <a:prstGeom prst="rect">
            <a:avLst/>
          </a:prstGeom>
        </p:spPr>
      </p:pic>
      <p:sp>
        <p:nvSpPr>
          <p:cNvPr id="10" name="Rectangle 9">
            <a:extLst>
              <a:ext uri="{FF2B5EF4-FFF2-40B4-BE49-F238E27FC236}">
                <a16:creationId xmlns:a16="http://schemas.microsoft.com/office/drawing/2014/main" id="{E48D7B6E-F143-4593-B6AB-E9C31DA79BA1}"/>
              </a:ext>
            </a:extLst>
          </p:cNvPr>
          <p:cNvSpPr/>
          <p:nvPr/>
        </p:nvSpPr>
        <p:spPr>
          <a:xfrm>
            <a:off x="5538097" y="4513176"/>
            <a:ext cx="1434203" cy="46601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F277E9-623E-4AE3-BFD7-66C759C6CB1A}"/>
              </a:ext>
            </a:extLst>
          </p:cNvPr>
          <p:cNvSpPr/>
          <p:nvPr/>
        </p:nvSpPr>
        <p:spPr>
          <a:xfrm>
            <a:off x="5538096" y="4047159"/>
            <a:ext cx="1434203" cy="46601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0A63F1-791E-4B56-9DBE-A1D38F0E1BCF}"/>
              </a:ext>
            </a:extLst>
          </p:cNvPr>
          <p:cNvSpPr/>
          <p:nvPr/>
        </p:nvSpPr>
        <p:spPr>
          <a:xfrm>
            <a:off x="5538095" y="2627934"/>
            <a:ext cx="1619985" cy="46601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748C01-9EB6-40B9-A68B-4616E4A1D3B1}"/>
              </a:ext>
            </a:extLst>
          </p:cNvPr>
          <p:cNvSpPr/>
          <p:nvPr/>
        </p:nvSpPr>
        <p:spPr>
          <a:xfrm>
            <a:off x="5538094" y="1208709"/>
            <a:ext cx="1619985" cy="54865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5AA9E40-50E8-465E-BBF6-2FC352367814}"/>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Blood Supply </a:t>
            </a:r>
          </a:p>
        </p:txBody>
      </p:sp>
    </p:spTree>
    <p:extLst>
      <p:ext uri="{BB962C8B-B14F-4D97-AF65-F5344CB8AC3E}">
        <p14:creationId xmlns:p14="http://schemas.microsoft.com/office/powerpoint/2010/main" val="222793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2E5AA2-F01D-430F-B563-2C591712F0D1}"/>
              </a:ext>
            </a:extLst>
          </p:cNvPr>
          <p:cNvSpPr txBox="1"/>
          <p:nvPr/>
        </p:nvSpPr>
        <p:spPr>
          <a:xfrm>
            <a:off x="8405521"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13</a:t>
            </a:r>
          </a:p>
        </p:txBody>
      </p:sp>
      <p:sp>
        <p:nvSpPr>
          <p:cNvPr id="5" name="Oval 4">
            <a:extLst>
              <a:ext uri="{FF2B5EF4-FFF2-40B4-BE49-F238E27FC236}">
                <a16:creationId xmlns:a16="http://schemas.microsoft.com/office/drawing/2014/main" id="{AC5E1FBF-60DF-4706-8934-25CB3ECEAEFE}"/>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BA11A6-4BE3-453B-B51F-8E3F5CDFFC06}"/>
              </a:ext>
            </a:extLst>
          </p:cNvPr>
          <p:cNvSpPr txBox="1"/>
          <p:nvPr/>
        </p:nvSpPr>
        <p:spPr>
          <a:xfrm>
            <a:off x="133773" y="652200"/>
            <a:ext cx="8419213" cy="400110"/>
          </a:xfrm>
          <a:prstGeom prst="rect">
            <a:avLst/>
          </a:prstGeom>
          <a:noFill/>
        </p:spPr>
        <p:txBody>
          <a:bodyPr wrap="square" rtlCol="0">
            <a:spAutoFit/>
          </a:bodyPr>
          <a:lstStyle/>
          <a:p>
            <a:r>
              <a:rPr lang="en-US" sz="2000" b="1" u="sng" dirty="0">
                <a:latin typeface="Agency FB" panose="020B0503020202020204" pitchFamily="34" charset="0"/>
              </a:rPr>
              <a:t>[1] depressions and openings </a:t>
            </a:r>
            <a:endParaRPr lang="en-US" sz="2000" u="sng" dirty="0">
              <a:latin typeface="Agency FB" panose="020B0503020202020204" pitchFamily="34" charset="0"/>
            </a:endParaRPr>
          </a:p>
        </p:txBody>
      </p:sp>
      <p:sp>
        <p:nvSpPr>
          <p:cNvPr id="9" name="TextBox 8">
            <a:extLst>
              <a:ext uri="{FF2B5EF4-FFF2-40B4-BE49-F238E27FC236}">
                <a16:creationId xmlns:a16="http://schemas.microsoft.com/office/drawing/2014/main" id="{8DA0AED9-B8F1-4A32-AF18-BF696BBED813}"/>
              </a:ext>
            </a:extLst>
          </p:cNvPr>
          <p:cNvSpPr txBox="1"/>
          <p:nvPr/>
        </p:nvSpPr>
        <p:spPr>
          <a:xfrm>
            <a:off x="222107" y="1120750"/>
            <a:ext cx="8419213"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06846C"/>
                </a:solidFill>
                <a:latin typeface="Agency FB" panose="020B0503020202020204" pitchFamily="34" charset="0"/>
              </a:rPr>
              <a:t>fissure</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narrow slit between adjacent parts of bone thru which nerves/vessels pass  </a:t>
            </a:r>
          </a:p>
          <a:p>
            <a:pPr marL="342900" indent="-342900">
              <a:buFont typeface="Arial" panose="020B0604020202020204" pitchFamily="34" charset="0"/>
              <a:buChar char="•"/>
            </a:pPr>
            <a:r>
              <a:rPr lang="en-US" sz="2000" b="1" dirty="0">
                <a:solidFill>
                  <a:srgbClr val="06846C"/>
                </a:solidFill>
                <a:latin typeface="Agency FB" panose="020B0503020202020204" pitchFamily="34" charset="0"/>
              </a:rPr>
              <a:t>foramen</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opening through which blood vessels/nerves/ligaments pass </a:t>
            </a:r>
          </a:p>
          <a:p>
            <a:pPr marL="342900" indent="-342900">
              <a:buFont typeface="Arial" panose="020B0604020202020204" pitchFamily="34" charset="0"/>
              <a:buChar char="•"/>
            </a:pPr>
            <a:r>
              <a:rPr lang="en-US" sz="2000" b="1" dirty="0">
                <a:solidFill>
                  <a:srgbClr val="06846C"/>
                </a:solidFill>
                <a:latin typeface="Agency FB" panose="020B0503020202020204" pitchFamily="34" charset="0"/>
              </a:rPr>
              <a:t>fossa</a:t>
            </a:r>
            <a:r>
              <a:rPr lang="en-US" sz="2000" dirty="0">
                <a:solidFill>
                  <a:srgbClr val="06846C"/>
                </a:solidFill>
                <a:latin typeface="Agency FB" panose="020B0503020202020204" pitchFamily="34" charset="0"/>
              </a:rPr>
              <a:t>   </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shallow depression </a:t>
            </a:r>
          </a:p>
          <a:p>
            <a:pPr marL="342900" indent="-342900">
              <a:buFont typeface="Arial" panose="020B0604020202020204" pitchFamily="34" charset="0"/>
              <a:buChar char="•"/>
            </a:pPr>
            <a:r>
              <a:rPr lang="en-US" sz="2000" b="1" dirty="0">
                <a:solidFill>
                  <a:srgbClr val="06846C"/>
                </a:solidFill>
                <a:latin typeface="Agency FB" panose="020B0503020202020204" pitchFamily="34" charset="0"/>
              </a:rPr>
              <a:t>sulcus</a:t>
            </a:r>
            <a:r>
              <a:rPr lang="en-US" sz="2000" dirty="0">
                <a:solidFill>
                  <a:srgbClr val="06846C"/>
                </a:solidFill>
                <a:latin typeface="Agency FB" panose="020B0503020202020204" pitchFamily="34" charset="0"/>
              </a:rPr>
              <a:t>  </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furrow along bone surface that accommodates blood vessels/nerves/tendons </a:t>
            </a:r>
          </a:p>
          <a:p>
            <a:pPr marL="342900" indent="-342900">
              <a:buFont typeface="Arial" panose="020B0604020202020204" pitchFamily="34" charset="0"/>
              <a:buChar char="•"/>
            </a:pPr>
            <a:r>
              <a:rPr lang="en-US" sz="2000" b="1" dirty="0">
                <a:solidFill>
                  <a:srgbClr val="06846C"/>
                </a:solidFill>
                <a:latin typeface="Agency FB" panose="020B0503020202020204" pitchFamily="34" charset="0"/>
              </a:rPr>
              <a:t>meatus </a:t>
            </a:r>
            <a:r>
              <a:rPr lang="en-US" sz="2000" dirty="0">
                <a:solidFill>
                  <a:srgbClr val="06846C"/>
                </a:solidFill>
                <a:latin typeface="Agency FB" panose="020B0503020202020204" pitchFamily="34" charset="0"/>
              </a:rPr>
              <a:t>   </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tube-like opening </a:t>
            </a:r>
          </a:p>
        </p:txBody>
      </p:sp>
      <p:pic>
        <p:nvPicPr>
          <p:cNvPr id="1032" name="Picture 8" descr="See the source image">
            <a:extLst>
              <a:ext uri="{FF2B5EF4-FFF2-40B4-BE49-F238E27FC236}">
                <a16:creationId xmlns:a16="http://schemas.microsoft.com/office/drawing/2014/main" id="{B193D9A0-96F3-42CB-B378-E89B722CA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52" y="3365960"/>
            <a:ext cx="2805830" cy="21043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E02935FB-9F13-4E2F-B92E-22B77742E1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263" y="3365958"/>
            <a:ext cx="3683697" cy="20953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62CAA947-0CFC-4BFC-B72A-A6BF35E28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6282" y="3365959"/>
            <a:ext cx="1346025" cy="21043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 the source image">
            <a:extLst>
              <a:ext uri="{FF2B5EF4-FFF2-40B4-BE49-F238E27FC236}">
                <a16:creationId xmlns:a16="http://schemas.microsoft.com/office/drawing/2014/main" id="{7CEFA4F9-2350-4EFF-9DBB-9C21F7CA3F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9356" y="3365958"/>
            <a:ext cx="2007685" cy="209539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24DAD19-5119-4511-BA03-E02496FD55DD}"/>
              </a:ext>
            </a:extLst>
          </p:cNvPr>
          <p:cNvSpPr txBox="1"/>
          <p:nvPr/>
        </p:nvSpPr>
        <p:spPr>
          <a:xfrm>
            <a:off x="223596" y="5502034"/>
            <a:ext cx="3300894" cy="369332"/>
          </a:xfrm>
          <a:prstGeom prst="rect">
            <a:avLst/>
          </a:prstGeom>
          <a:noFill/>
        </p:spPr>
        <p:txBody>
          <a:bodyPr wrap="square" rtlCol="0">
            <a:spAutoFit/>
          </a:bodyPr>
          <a:lstStyle/>
          <a:p>
            <a:r>
              <a:rPr lang="en-US" dirty="0">
                <a:latin typeface="Agency FB" panose="020B0503020202020204" pitchFamily="34" charset="0"/>
              </a:rPr>
              <a:t>superior/inferior orbital </a:t>
            </a:r>
            <a:r>
              <a:rPr lang="en-US" b="1" dirty="0">
                <a:solidFill>
                  <a:srgbClr val="06846C"/>
                </a:solidFill>
                <a:latin typeface="Agency FB" panose="020B0503020202020204" pitchFamily="34" charset="0"/>
              </a:rPr>
              <a:t>fissure </a:t>
            </a:r>
          </a:p>
        </p:txBody>
      </p:sp>
      <p:sp>
        <p:nvSpPr>
          <p:cNvPr id="19" name="TextBox 18">
            <a:extLst>
              <a:ext uri="{FF2B5EF4-FFF2-40B4-BE49-F238E27FC236}">
                <a16:creationId xmlns:a16="http://schemas.microsoft.com/office/drawing/2014/main" id="{0C787566-0327-4895-AEDF-6AF4BFEDD0F7}"/>
              </a:ext>
            </a:extLst>
          </p:cNvPr>
          <p:cNvSpPr txBox="1"/>
          <p:nvPr/>
        </p:nvSpPr>
        <p:spPr>
          <a:xfrm>
            <a:off x="845254" y="5772637"/>
            <a:ext cx="2204977" cy="646331"/>
          </a:xfrm>
          <a:prstGeom prst="rect">
            <a:avLst/>
          </a:prstGeom>
          <a:noFill/>
        </p:spPr>
        <p:txBody>
          <a:bodyPr wrap="square" rtlCol="0">
            <a:spAutoFit/>
          </a:bodyPr>
          <a:lstStyle/>
          <a:p>
            <a:r>
              <a:rPr lang="en-US" dirty="0">
                <a:latin typeface="Agency FB" panose="020B0503020202020204" pitchFamily="34" charset="0"/>
              </a:rPr>
              <a:t>optic </a:t>
            </a:r>
            <a:r>
              <a:rPr lang="en-US" b="1" dirty="0">
                <a:solidFill>
                  <a:srgbClr val="06846C"/>
                </a:solidFill>
                <a:latin typeface="Agency FB" panose="020B0503020202020204" pitchFamily="34" charset="0"/>
              </a:rPr>
              <a:t>foramen</a:t>
            </a:r>
            <a:br>
              <a:rPr lang="en-US" dirty="0">
                <a:latin typeface="Agency FB" panose="020B0503020202020204" pitchFamily="34" charset="0"/>
              </a:rPr>
            </a:br>
            <a:r>
              <a:rPr lang="en-US" dirty="0">
                <a:latin typeface="Agency FB" panose="020B0503020202020204" pitchFamily="34" charset="0"/>
              </a:rPr>
              <a:t> </a:t>
            </a:r>
          </a:p>
        </p:txBody>
      </p:sp>
      <p:sp>
        <p:nvSpPr>
          <p:cNvPr id="20" name="TextBox 19">
            <a:extLst>
              <a:ext uri="{FF2B5EF4-FFF2-40B4-BE49-F238E27FC236}">
                <a16:creationId xmlns:a16="http://schemas.microsoft.com/office/drawing/2014/main" id="{438758DC-F742-4DA0-8AF4-75F244D93169}"/>
              </a:ext>
            </a:extLst>
          </p:cNvPr>
          <p:cNvSpPr txBox="1"/>
          <p:nvPr/>
        </p:nvSpPr>
        <p:spPr>
          <a:xfrm>
            <a:off x="2569400" y="5529795"/>
            <a:ext cx="2204977" cy="646331"/>
          </a:xfrm>
          <a:prstGeom prst="rect">
            <a:avLst/>
          </a:prstGeom>
          <a:noFill/>
        </p:spPr>
        <p:txBody>
          <a:bodyPr wrap="square" rtlCol="0">
            <a:spAutoFit/>
          </a:bodyPr>
          <a:lstStyle/>
          <a:p>
            <a:pPr algn="ctr"/>
            <a:r>
              <a:rPr lang="en-US" dirty="0">
                <a:latin typeface="Agency FB" panose="020B0503020202020204" pitchFamily="34" charset="0"/>
              </a:rPr>
              <a:t>coronoid </a:t>
            </a:r>
            <a:r>
              <a:rPr lang="en-US" b="1" dirty="0">
                <a:solidFill>
                  <a:srgbClr val="06846C"/>
                </a:solidFill>
                <a:latin typeface="Agency FB" panose="020B0503020202020204" pitchFamily="34" charset="0"/>
              </a:rPr>
              <a:t>fossa </a:t>
            </a:r>
            <a:br>
              <a:rPr lang="en-US" b="1" dirty="0">
                <a:solidFill>
                  <a:srgbClr val="06846C"/>
                </a:solidFill>
                <a:latin typeface="Agency FB" panose="020B0503020202020204" pitchFamily="34" charset="0"/>
              </a:rPr>
            </a:br>
            <a:r>
              <a:rPr lang="en-US" dirty="0">
                <a:latin typeface="Agency FB" panose="020B0503020202020204" pitchFamily="34" charset="0"/>
              </a:rPr>
              <a:t>(humerus bone) </a:t>
            </a:r>
          </a:p>
        </p:txBody>
      </p:sp>
      <p:sp>
        <p:nvSpPr>
          <p:cNvPr id="21" name="TextBox 20">
            <a:extLst>
              <a:ext uri="{FF2B5EF4-FFF2-40B4-BE49-F238E27FC236}">
                <a16:creationId xmlns:a16="http://schemas.microsoft.com/office/drawing/2014/main" id="{CC6B92C6-26B6-49EF-86B7-55045D42AF43}"/>
              </a:ext>
            </a:extLst>
          </p:cNvPr>
          <p:cNvSpPr txBox="1"/>
          <p:nvPr/>
        </p:nvSpPr>
        <p:spPr>
          <a:xfrm>
            <a:off x="6498523" y="5529794"/>
            <a:ext cx="2204977" cy="646331"/>
          </a:xfrm>
          <a:prstGeom prst="rect">
            <a:avLst/>
          </a:prstGeom>
          <a:noFill/>
        </p:spPr>
        <p:txBody>
          <a:bodyPr wrap="square" rtlCol="0">
            <a:spAutoFit/>
          </a:bodyPr>
          <a:lstStyle/>
          <a:p>
            <a:pPr algn="ctr"/>
            <a:r>
              <a:rPr lang="en-US" dirty="0">
                <a:latin typeface="Agency FB" panose="020B0503020202020204" pitchFamily="34" charset="0"/>
              </a:rPr>
              <a:t>auditory </a:t>
            </a:r>
            <a:r>
              <a:rPr lang="en-US" b="1" dirty="0">
                <a:solidFill>
                  <a:srgbClr val="06846C"/>
                </a:solidFill>
                <a:latin typeface="Agency FB" panose="020B0503020202020204" pitchFamily="34" charset="0"/>
              </a:rPr>
              <a:t>meatus </a:t>
            </a:r>
            <a:br>
              <a:rPr lang="en-US" b="1" dirty="0">
                <a:solidFill>
                  <a:srgbClr val="06846C"/>
                </a:solidFill>
                <a:latin typeface="Agency FB" panose="020B0503020202020204" pitchFamily="34" charset="0"/>
              </a:rPr>
            </a:br>
            <a:r>
              <a:rPr lang="en-US" dirty="0">
                <a:latin typeface="Agency FB" panose="020B0503020202020204" pitchFamily="34" charset="0"/>
              </a:rPr>
              <a:t>(temporal bone) </a:t>
            </a:r>
          </a:p>
        </p:txBody>
      </p:sp>
      <p:sp>
        <p:nvSpPr>
          <p:cNvPr id="22" name="TextBox 21">
            <a:extLst>
              <a:ext uri="{FF2B5EF4-FFF2-40B4-BE49-F238E27FC236}">
                <a16:creationId xmlns:a16="http://schemas.microsoft.com/office/drawing/2014/main" id="{448E2D4A-2299-49C6-980D-341C1EA9359F}"/>
              </a:ext>
            </a:extLst>
          </p:cNvPr>
          <p:cNvSpPr txBox="1"/>
          <p:nvPr/>
        </p:nvSpPr>
        <p:spPr>
          <a:xfrm>
            <a:off x="902367" y="6097250"/>
            <a:ext cx="2204977" cy="369332"/>
          </a:xfrm>
          <a:prstGeom prst="rect">
            <a:avLst/>
          </a:prstGeom>
          <a:noFill/>
        </p:spPr>
        <p:txBody>
          <a:bodyPr wrap="square" rtlCol="0">
            <a:spAutoFit/>
          </a:bodyPr>
          <a:lstStyle/>
          <a:p>
            <a:r>
              <a:rPr lang="en-US" dirty="0">
                <a:latin typeface="Agency FB" panose="020B0503020202020204" pitchFamily="34" charset="0"/>
              </a:rPr>
              <a:t>(sphenoid bone) </a:t>
            </a:r>
          </a:p>
        </p:txBody>
      </p:sp>
      <p:sp>
        <p:nvSpPr>
          <p:cNvPr id="23" name="TextBox 22">
            <a:extLst>
              <a:ext uri="{FF2B5EF4-FFF2-40B4-BE49-F238E27FC236}">
                <a16:creationId xmlns:a16="http://schemas.microsoft.com/office/drawing/2014/main" id="{147086DE-0C45-4628-AAF3-60F45420F4CF}"/>
              </a:ext>
            </a:extLst>
          </p:cNvPr>
          <p:cNvSpPr txBox="1"/>
          <p:nvPr/>
        </p:nvSpPr>
        <p:spPr>
          <a:xfrm>
            <a:off x="4293546" y="5542596"/>
            <a:ext cx="2204977" cy="646331"/>
          </a:xfrm>
          <a:prstGeom prst="rect">
            <a:avLst/>
          </a:prstGeom>
          <a:noFill/>
        </p:spPr>
        <p:txBody>
          <a:bodyPr wrap="square" rtlCol="0">
            <a:spAutoFit/>
          </a:bodyPr>
          <a:lstStyle/>
          <a:p>
            <a:pPr algn="ctr"/>
            <a:r>
              <a:rPr lang="en-US" dirty="0">
                <a:latin typeface="Agency FB" panose="020B0503020202020204" pitchFamily="34" charset="0"/>
              </a:rPr>
              <a:t>intertubercular </a:t>
            </a:r>
            <a:r>
              <a:rPr lang="en-US" b="1" dirty="0">
                <a:solidFill>
                  <a:srgbClr val="06846C"/>
                </a:solidFill>
                <a:latin typeface="Agency FB" panose="020B0503020202020204" pitchFamily="34" charset="0"/>
              </a:rPr>
              <a:t>sulcus </a:t>
            </a:r>
            <a:br>
              <a:rPr lang="en-US" b="1" dirty="0">
                <a:solidFill>
                  <a:srgbClr val="06846C"/>
                </a:solidFill>
                <a:latin typeface="Agency FB" panose="020B0503020202020204" pitchFamily="34" charset="0"/>
              </a:rPr>
            </a:br>
            <a:r>
              <a:rPr lang="en-US" dirty="0">
                <a:latin typeface="Agency FB" panose="020B0503020202020204" pitchFamily="34" charset="0"/>
              </a:rPr>
              <a:t>(humerus bone) </a:t>
            </a:r>
          </a:p>
        </p:txBody>
      </p:sp>
      <p:sp>
        <p:nvSpPr>
          <p:cNvPr id="24" name="TextBox 23">
            <a:extLst>
              <a:ext uri="{FF2B5EF4-FFF2-40B4-BE49-F238E27FC236}">
                <a16:creationId xmlns:a16="http://schemas.microsoft.com/office/drawing/2014/main" id="{FE479B98-EB5F-4348-BF93-AA9DB0702F91}"/>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Some Vocabulary</a:t>
            </a:r>
          </a:p>
        </p:txBody>
      </p:sp>
    </p:spTree>
    <p:extLst>
      <p:ext uri="{BB962C8B-B14F-4D97-AF65-F5344CB8AC3E}">
        <p14:creationId xmlns:p14="http://schemas.microsoft.com/office/powerpoint/2010/main" val="420724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91D0EC-E296-4699-9D46-E0E97F76A7EC}"/>
              </a:ext>
            </a:extLst>
          </p:cNvPr>
          <p:cNvSpPr txBox="1"/>
          <p:nvPr/>
        </p:nvSpPr>
        <p:spPr>
          <a:xfrm>
            <a:off x="8391771"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14</a:t>
            </a:r>
          </a:p>
        </p:txBody>
      </p:sp>
      <p:sp>
        <p:nvSpPr>
          <p:cNvPr id="5" name="Oval 4">
            <a:extLst>
              <a:ext uri="{FF2B5EF4-FFF2-40B4-BE49-F238E27FC236}">
                <a16:creationId xmlns:a16="http://schemas.microsoft.com/office/drawing/2014/main" id="{9FBB387D-2B85-482E-9209-2E3A16A8322E}"/>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D33AAC2-AC9E-4915-A338-AFFA370CD199}"/>
              </a:ext>
            </a:extLst>
          </p:cNvPr>
          <p:cNvSpPr txBox="1"/>
          <p:nvPr/>
        </p:nvSpPr>
        <p:spPr>
          <a:xfrm>
            <a:off x="133773" y="1451351"/>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06846C"/>
                </a:solidFill>
                <a:latin typeface="Agency FB" panose="020B0503020202020204" pitchFamily="34" charset="0"/>
              </a:rPr>
              <a:t>condyle</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large, round protuberance with a smooth articular surface at end of bone </a:t>
            </a:r>
          </a:p>
          <a:p>
            <a:pPr marL="457200" indent="-457200">
              <a:buFont typeface="Arial" panose="020B0604020202020204" pitchFamily="34" charset="0"/>
              <a:buChar char="•"/>
            </a:pPr>
            <a:r>
              <a:rPr lang="en-US" sz="2000" b="1" dirty="0">
                <a:solidFill>
                  <a:srgbClr val="06846C"/>
                </a:solidFill>
                <a:latin typeface="Agency FB" panose="020B0503020202020204" pitchFamily="34" charset="0"/>
              </a:rPr>
              <a:t>facet</a:t>
            </a:r>
            <a:r>
              <a:rPr lang="en-US" sz="2000" dirty="0">
                <a:solidFill>
                  <a:srgbClr val="06846C"/>
                </a:solidFill>
                <a:latin typeface="Agency FB" panose="020B0503020202020204" pitchFamily="34" charset="0"/>
              </a:rPr>
              <a:t> </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smooth, flat, slightly concave or convex articular surface </a:t>
            </a:r>
          </a:p>
          <a:p>
            <a:pPr marL="457200" indent="-457200">
              <a:buFont typeface="Arial" panose="020B0604020202020204" pitchFamily="34" charset="0"/>
              <a:buChar char="•"/>
            </a:pPr>
            <a:r>
              <a:rPr lang="en-US" sz="2000" b="1" dirty="0">
                <a:solidFill>
                  <a:srgbClr val="06846C"/>
                </a:solidFill>
                <a:latin typeface="Agency FB" panose="020B0503020202020204" pitchFamily="34" charset="0"/>
              </a:rPr>
              <a:t>head</a:t>
            </a:r>
            <a:r>
              <a:rPr lang="en-US" sz="2000" b="1" dirty="0">
                <a:latin typeface="Agency FB" panose="020B0503020202020204" pitchFamily="34" charset="0"/>
              </a:rPr>
              <a:t> </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rounded articular projection supported on neck on bone </a:t>
            </a:r>
          </a:p>
          <a:p>
            <a:pPr marL="457200" indent="-457200">
              <a:buFont typeface="Arial" panose="020B0604020202020204" pitchFamily="34" charset="0"/>
              <a:buChar char="•"/>
            </a:pPr>
            <a:endParaRPr lang="en-US" sz="2000" dirty="0">
              <a:latin typeface="Agency FB" panose="020B0503020202020204" pitchFamily="34" charset="0"/>
            </a:endParaRPr>
          </a:p>
        </p:txBody>
      </p:sp>
      <p:sp>
        <p:nvSpPr>
          <p:cNvPr id="9" name="TextBox 8">
            <a:extLst>
              <a:ext uri="{FF2B5EF4-FFF2-40B4-BE49-F238E27FC236}">
                <a16:creationId xmlns:a16="http://schemas.microsoft.com/office/drawing/2014/main" id="{6B17DF2F-C45E-4FD8-BCFD-3E9B36CEFAEC}"/>
              </a:ext>
            </a:extLst>
          </p:cNvPr>
          <p:cNvSpPr txBox="1"/>
          <p:nvPr/>
        </p:nvSpPr>
        <p:spPr>
          <a:xfrm>
            <a:off x="133773" y="1043848"/>
            <a:ext cx="8419213" cy="400110"/>
          </a:xfrm>
          <a:prstGeom prst="rect">
            <a:avLst/>
          </a:prstGeom>
          <a:noFill/>
        </p:spPr>
        <p:txBody>
          <a:bodyPr wrap="square" rtlCol="0">
            <a:spAutoFit/>
          </a:bodyPr>
          <a:lstStyle/>
          <a:p>
            <a:r>
              <a:rPr lang="en-US" sz="2000" u="sng" dirty="0">
                <a:latin typeface="Agency FB" panose="020B0503020202020204" pitchFamily="34" charset="0"/>
              </a:rPr>
              <a:t>that form joints: </a:t>
            </a:r>
          </a:p>
        </p:txBody>
      </p:sp>
      <p:sp>
        <p:nvSpPr>
          <p:cNvPr id="10" name="TextBox 9">
            <a:extLst>
              <a:ext uri="{FF2B5EF4-FFF2-40B4-BE49-F238E27FC236}">
                <a16:creationId xmlns:a16="http://schemas.microsoft.com/office/drawing/2014/main" id="{2A2C9112-AE17-41B2-BC20-64F84BFA5C94}"/>
              </a:ext>
            </a:extLst>
          </p:cNvPr>
          <p:cNvSpPr txBox="1"/>
          <p:nvPr/>
        </p:nvSpPr>
        <p:spPr>
          <a:xfrm>
            <a:off x="133772" y="3008505"/>
            <a:ext cx="8419213" cy="2246769"/>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06846C"/>
                </a:solidFill>
                <a:latin typeface="Agency FB" panose="020B0503020202020204" pitchFamily="34" charset="0"/>
              </a:rPr>
              <a:t>crest     </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prominent ridge or elongated projection </a:t>
            </a:r>
          </a:p>
          <a:p>
            <a:pPr marL="457200" indent="-457200">
              <a:buFont typeface="Arial" panose="020B0604020202020204" pitchFamily="34" charset="0"/>
              <a:buChar char="•"/>
            </a:pPr>
            <a:r>
              <a:rPr lang="en-US" sz="2000" b="1" dirty="0">
                <a:solidFill>
                  <a:srgbClr val="06846C"/>
                </a:solidFill>
                <a:latin typeface="Agency FB" panose="020B0503020202020204" pitchFamily="34" charset="0"/>
              </a:rPr>
              <a:t>epicondyle</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roughened projection above condyle </a:t>
            </a:r>
          </a:p>
          <a:p>
            <a:pPr marL="457200" indent="-457200">
              <a:buFont typeface="Arial" panose="020B0604020202020204" pitchFamily="34" charset="0"/>
              <a:buChar char="•"/>
            </a:pPr>
            <a:r>
              <a:rPr lang="en-US" sz="2000" b="1" dirty="0">
                <a:solidFill>
                  <a:srgbClr val="06846C"/>
                </a:solidFill>
                <a:latin typeface="Agency FB" panose="020B0503020202020204" pitchFamily="34" charset="0"/>
              </a:rPr>
              <a:t>line </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long narrow ridge or border (less prominent than a crest)</a:t>
            </a:r>
          </a:p>
          <a:p>
            <a:pPr marL="457200" indent="-457200">
              <a:buFont typeface="Arial" panose="020B0604020202020204" pitchFamily="34" charset="0"/>
              <a:buChar char="•"/>
            </a:pPr>
            <a:r>
              <a:rPr lang="en-US" sz="2000" b="1" dirty="0">
                <a:solidFill>
                  <a:srgbClr val="06846C"/>
                </a:solidFill>
                <a:latin typeface="Agency FB" panose="020B0503020202020204" pitchFamily="34" charset="0"/>
              </a:rPr>
              <a:t>spinous process     </a:t>
            </a:r>
            <a:r>
              <a:rPr lang="en-US" sz="2000" b="1"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sharp, slender projection </a:t>
            </a:r>
          </a:p>
          <a:p>
            <a:pPr marL="457200" indent="-457200">
              <a:buFont typeface="Arial" panose="020B0604020202020204" pitchFamily="34" charset="0"/>
              <a:buChar char="•"/>
            </a:pPr>
            <a:r>
              <a:rPr lang="en-US" sz="2000" b="1" dirty="0">
                <a:solidFill>
                  <a:srgbClr val="06846C"/>
                </a:solidFill>
                <a:latin typeface="Agency FB" panose="020B0503020202020204" pitchFamily="34" charset="0"/>
              </a:rPr>
              <a:t>trochanter </a:t>
            </a:r>
            <a:r>
              <a:rPr lang="en-US" sz="2000" dirty="0">
                <a:solidFill>
                  <a:srgbClr val="06846C"/>
                </a:solidFill>
                <a:latin typeface="Agency FB" panose="020B0503020202020204" pitchFamily="34" charset="0"/>
              </a:rPr>
              <a:t>      </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very large projection</a:t>
            </a:r>
          </a:p>
          <a:p>
            <a:pPr marL="457200" indent="-457200">
              <a:buFont typeface="Arial" panose="020B0604020202020204" pitchFamily="34" charset="0"/>
              <a:buChar char="•"/>
            </a:pPr>
            <a:r>
              <a:rPr lang="en-US" sz="2000" b="1" dirty="0">
                <a:solidFill>
                  <a:srgbClr val="06846C"/>
                </a:solidFill>
                <a:latin typeface="Agency FB" panose="020B0503020202020204" pitchFamily="34" charset="0"/>
              </a:rPr>
              <a:t>tubercle</a:t>
            </a:r>
            <a:r>
              <a:rPr lang="en-US" sz="2000" dirty="0">
                <a:solidFill>
                  <a:srgbClr val="06846C"/>
                </a:solidFill>
                <a:latin typeface="Agency FB" panose="020B0503020202020204" pitchFamily="34" charset="0"/>
              </a:rPr>
              <a:t> </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variably sized round projection </a:t>
            </a:r>
          </a:p>
          <a:p>
            <a:pPr marL="457200" indent="-457200">
              <a:buFont typeface="Arial" panose="020B0604020202020204" pitchFamily="34" charset="0"/>
              <a:buChar char="•"/>
            </a:pPr>
            <a:r>
              <a:rPr lang="en-US" sz="2000" b="1" dirty="0">
                <a:solidFill>
                  <a:srgbClr val="06846C"/>
                </a:solidFill>
                <a:latin typeface="Agency FB" panose="020B0503020202020204" pitchFamily="34" charset="0"/>
              </a:rPr>
              <a:t>tuberosity</a:t>
            </a:r>
            <a:r>
              <a:rPr lang="en-US" sz="2000" dirty="0">
                <a:solidFill>
                  <a:srgbClr val="06846C"/>
                </a:solidFill>
                <a:latin typeface="Agency FB" panose="020B0503020202020204" pitchFamily="34" charset="0"/>
              </a:rPr>
              <a:t>  </a:t>
            </a:r>
            <a:r>
              <a:rPr lang="en-US" sz="2000" dirty="0">
                <a:latin typeface="Agency FB" panose="020B0503020202020204" pitchFamily="34" charset="0"/>
              </a:rPr>
              <a:t>               </a:t>
            </a: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variable sized projection that has rough bumpy surface </a:t>
            </a:r>
          </a:p>
        </p:txBody>
      </p:sp>
      <p:sp>
        <p:nvSpPr>
          <p:cNvPr id="11" name="TextBox 10">
            <a:extLst>
              <a:ext uri="{FF2B5EF4-FFF2-40B4-BE49-F238E27FC236}">
                <a16:creationId xmlns:a16="http://schemas.microsoft.com/office/drawing/2014/main" id="{EE877999-880B-4ECA-A620-965AE589BE15}"/>
              </a:ext>
            </a:extLst>
          </p:cNvPr>
          <p:cNvSpPr txBox="1"/>
          <p:nvPr/>
        </p:nvSpPr>
        <p:spPr>
          <a:xfrm>
            <a:off x="133773" y="2574728"/>
            <a:ext cx="8419213" cy="400110"/>
          </a:xfrm>
          <a:prstGeom prst="rect">
            <a:avLst/>
          </a:prstGeom>
          <a:noFill/>
        </p:spPr>
        <p:txBody>
          <a:bodyPr wrap="square" rtlCol="0">
            <a:spAutoFit/>
          </a:bodyPr>
          <a:lstStyle/>
          <a:p>
            <a:r>
              <a:rPr lang="en-US" sz="2000" u="sng" dirty="0">
                <a:latin typeface="Agency FB" panose="020B0503020202020204" pitchFamily="34" charset="0"/>
              </a:rPr>
              <a:t>that form attachment points for connective tissue: </a:t>
            </a:r>
          </a:p>
        </p:txBody>
      </p:sp>
      <p:sp>
        <p:nvSpPr>
          <p:cNvPr id="12" name="TextBox 11">
            <a:extLst>
              <a:ext uri="{FF2B5EF4-FFF2-40B4-BE49-F238E27FC236}">
                <a16:creationId xmlns:a16="http://schemas.microsoft.com/office/drawing/2014/main" id="{0BD5A020-B0EB-43F7-B25A-A33E0C57E131}"/>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Some Vocabulary</a:t>
            </a:r>
          </a:p>
        </p:txBody>
      </p:sp>
      <p:sp>
        <p:nvSpPr>
          <p:cNvPr id="14" name="TextBox 13">
            <a:extLst>
              <a:ext uri="{FF2B5EF4-FFF2-40B4-BE49-F238E27FC236}">
                <a16:creationId xmlns:a16="http://schemas.microsoft.com/office/drawing/2014/main" id="{C6869E24-3475-416A-8168-7CBA4BC2B6DF}"/>
              </a:ext>
            </a:extLst>
          </p:cNvPr>
          <p:cNvSpPr txBox="1"/>
          <p:nvPr/>
        </p:nvSpPr>
        <p:spPr>
          <a:xfrm>
            <a:off x="133773" y="652200"/>
            <a:ext cx="8419213" cy="400110"/>
          </a:xfrm>
          <a:prstGeom prst="rect">
            <a:avLst/>
          </a:prstGeom>
          <a:noFill/>
        </p:spPr>
        <p:txBody>
          <a:bodyPr wrap="square" rtlCol="0">
            <a:spAutoFit/>
          </a:bodyPr>
          <a:lstStyle/>
          <a:p>
            <a:r>
              <a:rPr lang="en-US" sz="2000" b="1" u="sng" dirty="0">
                <a:latin typeface="Agency FB" panose="020B0503020202020204" pitchFamily="34" charset="0"/>
              </a:rPr>
              <a:t>[2] processes</a:t>
            </a:r>
            <a:endParaRPr lang="en-US" sz="2000" u="sng" dirty="0">
              <a:latin typeface="Agency FB" panose="020B0503020202020204" pitchFamily="34" charset="0"/>
            </a:endParaRPr>
          </a:p>
        </p:txBody>
      </p:sp>
    </p:spTree>
    <p:extLst>
      <p:ext uri="{BB962C8B-B14F-4D97-AF65-F5344CB8AC3E}">
        <p14:creationId xmlns:p14="http://schemas.microsoft.com/office/powerpoint/2010/main" val="404454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1F8B32-88DD-4CCD-A368-BF199F577AFA}"/>
              </a:ext>
            </a:extLst>
          </p:cNvPr>
          <p:cNvSpPr txBox="1"/>
          <p:nvPr/>
        </p:nvSpPr>
        <p:spPr>
          <a:xfrm>
            <a:off x="2883669" y="364152"/>
            <a:ext cx="3285400" cy="584775"/>
          </a:xfrm>
          <a:prstGeom prst="rect">
            <a:avLst/>
          </a:prstGeom>
          <a:noFill/>
        </p:spPr>
        <p:txBody>
          <a:bodyPr wrap="square" rtlCol="0">
            <a:spAutoFit/>
          </a:bodyPr>
          <a:lstStyle/>
          <a:p>
            <a:r>
              <a:rPr lang="en-US" sz="3200" b="1" dirty="0">
                <a:latin typeface="Agency FB" panose="020B0503020202020204" pitchFamily="34" charset="0"/>
              </a:rPr>
              <a:t>Watch These Videos:</a:t>
            </a:r>
          </a:p>
        </p:txBody>
      </p:sp>
      <p:sp>
        <p:nvSpPr>
          <p:cNvPr id="6" name="TextBox 5">
            <a:extLst>
              <a:ext uri="{FF2B5EF4-FFF2-40B4-BE49-F238E27FC236}">
                <a16:creationId xmlns:a16="http://schemas.microsoft.com/office/drawing/2014/main" id="{68257760-7253-4593-84C1-EAA85DB689FB}"/>
              </a:ext>
            </a:extLst>
          </p:cNvPr>
          <p:cNvSpPr txBox="1"/>
          <p:nvPr/>
        </p:nvSpPr>
        <p:spPr>
          <a:xfrm>
            <a:off x="304800" y="1302406"/>
            <a:ext cx="5458638" cy="400110"/>
          </a:xfrm>
          <a:prstGeom prst="rect">
            <a:avLst/>
          </a:prstGeom>
          <a:noFill/>
        </p:spPr>
        <p:txBody>
          <a:bodyPr wrap="square" rtlCol="0">
            <a:spAutoFit/>
          </a:bodyPr>
          <a:lstStyle/>
          <a:p>
            <a:r>
              <a:rPr lang="en-US" sz="2000" b="1" dirty="0">
                <a:latin typeface="Agency FB" panose="020B0503020202020204" pitchFamily="34" charset="0"/>
              </a:rPr>
              <a:t>Videos from the textbook: </a:t>
            </a:r>
          </a:p>
        </p:txBody>
      </p:sp>
      <p:sp>
        <p:nvSpPr>
          <p:cNvPr id="8" name="TextBox 7">
            <a:extLst>
              <a:ext uri="{FF2B5EF4-FFF2-40B4-BE49-F238E27FC236}">
                <a16:creationId xmlns:a16="http://schemas.microsoft.com/office/drawing/2014/main" id="{50D45D46-CB73-43DF-AF4C-F422CA07B76C}"/>
              </a:ext>
            </a:extLst>
          </p:cNvPr>
          <p:cNvSpPr txBox="1"/>
          <p:nvPr/>
        </p:nvSpPr>
        <p:spPr>
          <a:xfrm>
            <a:off x="304800" y="3484624"/>
            <a:ext cx="5458638" cy="400110"/>
          </a:xfrm>
          <a:prstGeom prst="rect">
            <a:avLst/>
          </a:prstGeom>
          <a:noFill/>
        </p:spPr>
        <p:txBody>
          <a:bodyPr wrap="square" rtlCol="0">
            <a:spAutoFit/>
          </a:bodyPr>
          <a:lstStyle/>
          <a:p>
            <a:r>
              <a:rPr lang="en-US" sz="2000" b="1" dirty="0">
                <a:latin typeface="Agency FB" panose="020B0503020202020204" pitchFamily="34" charset="0"/>
              </a:rPr>
              <a:t>Videos from the internet: </a:t>
            </a:r>
          </a:p>
        </p:txBody>
      </p:sp>
      <p:sp>
        <p:nvSpPr>
          <p:cNvPr id="12" name="Content Placeholder 2">
            <a:extLst>
              <a:ext uri="{FF2B5EF4-FFF2-40B4-BE49-F238E27FC236}">
                <a16:creationId xmlns:a16="http://schemas.microsoft.com/office/drawing/2014/main" id="{D678A10E-4B70-4789-AFB8-63D1C0E8105C}"/>
              </a:ext>
            </a:extLst>
          </p:cNvPr>
          <p:cNvSpPr txBox="1">
            <a:spLocks/>
          </p:cNvSpPr>
          <p:nvPr/>
        </p:nvSpPr>
        <p:spPr>
          <a:xfrm>
            <a:off x="304800" y="1713095"/>
            <a:ext cx="2944872" cy="685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dirty="0">
                <a:hlinkClick r:id="rId2"/>
              </a:rPr>
              <a:t>Bone Structure and Tissues</a:t>
            </a:r>
            <a:endParaRPr lang="en-US" altLang="en-US" sz="1800" dirty="0"/>
          </a:p>
        </p:txBody>
      </p:sp>
      <p:sp>
        <p:nvSpPr>
          <p:cNvPr id="13" name="Rectangle 12">
            <a:extLst>
              <a:ext uri="{FF2B5EF4-FFF2-40B4-BE49-F238E27FC236}">
                <a16:creationId xmlns:a16="http://schemas.microsoft.com/office/drawing/2014/main" id="{1DF75D3A-2258-4557-99F4-CBEE04C0F4D2}"/>
              </a:ext>
            </a:extLst>
          </p:cNvPr>
          <p:cNvSpPr/>
          <p:nvPr/>
        </p:nvSpPr>
        <p:spPr>
          <a:xfrm>
            <a:off x="304800" y="3884734"/>
            <a:ext cx="7272338" cy="369332"/>
          </a:xfrm>
          <a:prstGeom prst="rect">
            <a:avLst/>
          </a:prstGeom>
        </p:spPr>
        <p:txBody>
          <a:bodyPr wrap="square">
            <a:spAutoFit/>
          </a:bodyPr>
          <a:lstStyle/>
          <a:p>
            <a:r>
              <a:rPr lang="en-US" dirty="0">
                <a:hlinkClick r:id="rId3"/>
              </a:rPr>
              <a:t>The Skeletal System: Crash Course Anatomy &amp; Physiology #19 - YouTube</a:t>
            </a:r>
            <a:endParaRPr lang="en-US" dirty="0"/>
          </a:p>
        </p:txBody>
      </p:sp>
      <p:sp>
        <p:nvSpPr>
          <p:cNvPr id="14" name="Content Placeholder 2">
            <a:extLst>
              <a:ext uri="{FF2B5EF4-FFF2-40B4-BE49-F238E27FC236}">
                <a16:creationId xmlns:a16="http://schemas.microsoft.com/office/drawing/2014/main" id="{FB04B5FF-6139-4680-924F-E6CCA9CC021D}"/>
              </a:ext>
            </a:extLst>
          </p:cNvPr>
          <p:cNvSpPr txBox="1">
            <a:spLocks/>
          </p:cNvSpPr>
          <p:nvPr/>
        </p:nvSpPr>
        <p:spPr>
          <a:xfrm>
            <a:off x="304800" y="2102626"/>
            <a:ext cx="2862370" cy="1143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dirty="0">
                <a:hlinkClick r:id="rId4"/>
              </a:rPr>
              <a:t>Compact Bone</a:t>
            </a:r>
            <a:endParaRPr lang="en-US" altLang="en-US" sz="1800" dirty="0"/>
          </a:p>
          <a:p>
            <a:pPr marL="0" indent="0">
              <a:buNone/>
            </a:pPr>
            <a:r>
              <a:rPr lang="en-US" altLang="en-US" sz="1800" dirty="0">
                <a:hlinkClick r:id="rId5"/>
              </a:rPr>
              <a:t>Spongy (Cancellous) Bone</a:t>
            </a:r>
            <a:endParaRPr lang="en-US" altLang="en-US" dirty="0"/>
          </a:p>
        </p:txBody>
      </p:sp>
    </p:spTree>
    <p:extLst>
      <p:ext uri="{BB962C8B-B14F-4D97-AF65-F5344CB8AC3E}">
        <p14:creationId xmlns:p14="http://schemas.microsoft.com/office/powerpoint/2010/main" val="170472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0B2F17-B66E-4B02-95C4-FBD759C0C16F}"/>
              </a:ext>
            </a:extLst>
          </p:cNvPr>
          <p:cNvSpPr txBox="1"/>
          <p:nvPr/>
        </p:nvSpPr>
        <p:spPr>
          <a:xfrm>
            <a:off x="838461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a:t>
            </a:r>
          </a:p>
        </p:txBody>
      </p:sp>
      <p:sp>
        <p:nvSpPr>
          <p:cNvPr id="5" name="Oval 4">
            <a:extLst>
              <a:ext uri="{FF2B5EF4-FFF2-40B4-BE49-F238E27FC236}">
                <a16:creationId xmlns:a16="http://schemas.microsoft.com/office/drawing/2014/main" id="{E027C051-52C2-4903-B700-986B62598156}"/>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7E5155-30BB-417C-90E9-E086DDC636D2}"/>
              </a:ext>
            </a:extLst>
          </p:cNvPr>
          <p:cNvSpPr txBox="1"/>
          <p:nvPr/>
        </p:nvSpPr>
        <p:spPr>
          <a:xfrm>
            <a:off x="133773" y="649354"/>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C00000"/>
                </a:solidFill>
                <a:latin typeface="Agency FB" panose="020B0503020202020204" pitchFamily="34" charset="0"/>
              </a:rPr>
              <a:t>support:</a:t>
            </a:r>
            <a:r>
              <a:rPr lang="en-US" sz="2000" dirty="0">
                <a:latin typeface="Agency FB" panose="020B0503020202020204" pitchFamily="34" charset="0"/>
              </a:rPr>
              <a:t> serves as structural framework for the body by supporting soft tissues and providing attachment points for tendons of skeletal muscles</a:t>
            </a:r>
          </a:p>
        </p:txBody>
      </p:sp>
      <p:sp>
        <p:nvSpPr>
          <p:cNvPr id="8" name="TextBox 7">
            <a:extLst>
              <a:ext uri="{FF2B5EF4-FFF2-40B4-BE49-F238E27FC236}">
                <a16:creationId xmlns:a16="http://schemas.microsoft.com/office/drawing/2014/main" id="{ED5889A9-C092-48B8-BA33-F8C3AEF9ED16}"/>
              </a:ext>
            </a:extLst>
          </p:cNvPr>
          <p:cNvSpPr txBox="1"/>
          <p:nvPr/>
        </p:nvSpPr>
        <p:spPr>
          <a:xfrm>
            <a:off x="133773" y="1403039"/>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2">
                    <a:lumMod val="75000"/>
                  </a:schemeClr>
                </a:solidFill>
                <a:latin typeface="Agency FB" panose="020B0503020202020204" pitchFamily="34" charset="0"/>
              </a:rPr>
              <a:t>protection:</a:t>
            </a:r>
            <a:r>
              <a:rPr lang="en-US" sz="2000" b="1" dirty="0">
                <a:solidFill>
                  <a:srgbClr val="C00000"/>
                </a:solidFill>
                <a:latin typeface="Agency FB" panose="020B0503020202020204" pitchFamily="34" charset="0"/>
              </a:rPr>
              <a:t> </a:t>
            </a:r>
            <a:r>
              <a:rPr lang="en-US" sz="2000" dirty="0">
                <a:latin typeface="Agency FB" panose="020B0503020202020204" pitchFamily="34" charset="0"/>
              </a:rPr>
              <a:t>protects the most internal organs from injury</a:t>
            </a:r>
            <a:br>
              <a:rPr lang="en-US" sz="2000" dirty="0">
                <a:latin typeface="Agency FB" panose="020B0503020202020204" pitchFamily="34" charset="0"/>
              </a:rPr>
            </a:br>
            <a:r>
              <a:rPr lang="en-US" sz="2000" dirty="0">
                <a:latin typeface="Agency FB" panose="020B0503020202020204" pitchFamily="34" charset="0"/>
              </a:rPr>
              <a:t>  ex: rib cage protects the heart and lungs; cranial bones protect the brain  </a:t>
            </a:r>
          </a:p>
        </p:txBody>
      </p:sp>
      <p:sp>
        <p:nvSpPr>
          <p:cNvPr id="9" name="TextBox 8">
            <a:extLst>
              <a:ext uri="{FF2B5EF4-FFF2-40B4-BE49-F238E27FC236}">
                <a16:creationId xmlns:a16="http://schemas.microsoft.com/office/drawing/2014/main" id="{197C6919-3478-4518-ACBA-541D7C34F956}"/>
              </a:ext>
            </a:extLst>
          </p:cNvPr>
          <p:cNvSpPr txBox="1"/>
          <p:nvPr/>
        </p:nvSpPr>
        <p:spPr>
          <a:xfrm>
            <a:off x="133773" y="2156724"/>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4">
                    <a:lumMod val="75000"/>
                  </a:schemeClr>
                </a:solidFill>
                <a:latin typeface="Agency FB" panose="020B0503020202020204" pitchFamily="34" charset="0"/>
              </a:rPr>
              <a:t>assistance in movement: </a:t>
            </a:r>
            <a:r>
              <a:rPr lang="en-US" sz="2000" dirty="0">
                <a:latin typeface="Agency FB" panose="020B0503020202020204" pitchFamily="34" charset="0"/>
              </a:rPr>
              <a:t>most skeletal muscles attach to bone; when they contract, they pull on bones to produce movement</a:t>
            </a:r>
          </a:p>
        </p:txBody>
      </p:sp>
      <p:sp>
        <p:nvSpPr>
          <p:cNvPr id="10" name="TextBox 9">
            <a:extLst>
              <a:ext uri="{FF2B5EF4-FFF2-40B4-BE49-F238E27FC236}">
                <a16:creationId xmlns:a16="http://schemas.microsoft.com/office/drawing/2014/main" id="{BA8B0E91-E4BE-4F63-AD25-F6B7D75A949E}"/>
              </a:ext>
            </a:extLst>
          </p:cNvPr>
          <p:cNvSpPr txBox="1"/>
          <p:nvPr/>
        </p:nvSpPr>
        <p:spPr>
          <a:xfrm>
            <a:off x="133773" y="2910409"/>
            <a:ext cx="8419213" cy="1015663"/>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6"/>
                </a:solidFill>
                <a:latin typeface="Agency FB" panose="020B0503020202020204" pitchFamily="34" charset="0"/>
              </a:rPr>
              <a:t>mineral homeostasis: </a:t>
            </a:r>
            <a:r>
              <a:rPr lang="en-US" sz="2000" dirty="0">
                <a:latin typeface="Agency FB" panose="020B0503020202020204" pitchFamily="34" charset="0"/>
              </a:rPr>
              <a:t>stores several minerals (esp. calcium and phosphorous) which contribute to bone strength and can be released into the blood to be distributed to other tissues in the body in order to maintain mineral balance</a:t>
            </a:r>
          </a:p>
        </p:txBody>
      </p:sp>
      <p:sp>
        <p:nvSpPr>
          <p:cNvPr id="11" name="TextBox 10">
            <a:extLst>
              <a:ext uri="{FF2B5EF4-FFF2-40B4-BE49-F238E27FC236}">
                <a16:creationId xmlns:a16="http://schemas.microsoft.com/office/drawing/2014/main" id="{A39EFAF0-D7EA-49DB-AE32-EF724563ED2E}"/>
              </a:ext>
            </a:extLst>
          </p:cNvPr>
          <p:cNvSpPr txBox="1"/>
          <p:nvPr/>
        </p:nvSpPr>
        <p:spPr>
          <a:xfrm>
            <a:off x="133772" y="3971871"/>
            <a:ext cx="8419213" cy="163121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5"/>
                </a:solidFill>
                <a:latin typeface="Agency FB" panose="020B0503020202020204" pitchFamily="34" charset="0"/>
              </a:rPr>
              <a:t>blood cell production: </a:t>
            </a:r>
            <a:r>
              <a:rPr lang="en-US" sz="2000" dirty="0">
                <a:latin typeface="Agency FB" panose="020B0503020202020204" pitchFamily="34" charset="0"/>
              </a:rPr>
              <a:t>in certain bones, a connective tissue called red bone marrow produces red blood cells, white blood cells, and platelets in a process known as </a:t>
            </a:r>
            <a:r>
              <a:rPr lang="en-US" sz="2000" b="1" dirty="0">
                <a:solidFill>
                  <a:schemeClr val="accent5"/>
                </a:solidFill>
                <a:latin typeface="Agency FB" panose="020B0503020202020204" pitchFamily="34" charset="0"/>
              </a:rPr>
              <a:t>hemopoiesis</a:t>
            </a:r>
            <a:br>
              <a:rPr lang="en-US" sz="2000" b="1" dirty="0">
                <a:solidFill>
                  <a:schemeClr val="accent5"/>
                </a:solidFill>
                <a:latin typeface="Agency FB" panose="020B0503020202020204" pitchFamily="34" charset="0"/>
              </a:rPr>
            </a:br>
            <a:r>
              <a:rPr lang="en-US" sz="2000" dirty="0">
                <a:solidFill>
                  <a:schemeClr val="accent5"/>
                </a:solidFill>
                <a:latin typeface="Agency FB" panose="020B0503020202020204" pitchFamily="34" charset="0"/>
              </a:rPr>
              <a:t>red bone marrow </a:t>
            </a:r>
            <a:r>
              <a:rPr lang="en-US" sz="2000" dirty="0">
                <a:latin typeface="Agency FB" panose="020B0503020202020204" pitchFamily="34" charset="0"/>
              </a:rPr>
              <a:t>= consists of developing blood cells, adipocytes, fibroblasts, and macrophages in network of reticular fibers; found in developing bones of fetus and in some adult bones (ex. pelvic bones, ribs, sternum, vertebrae, skull, and ends of </a:t>
            </a:r>
            <a:r>
              <a:rPr lang="en-US" sz="2000" dirty="0" err="1">
                <a:latin typeface="Agency FB" panose="020B0503020202020204" pitchFamily="34" charset="0"/>
              </a:rPr>
              <a:t>humerus</a:t>
            </a:r>
            <a:r>
              <a:rPr lang="en-US" sz="2000" dirty="0">
                <a:latin typeface="Agency FB" panose="020B0503020202020204" pitchFamily="34" charset="0"/>
              </a:rPr>
              <a:t> and femur)</a:t>
            </a:r>
          </a:p>
        </p:txBody>
      </p:sp>
      <p:sp>
        <p:nvSpPr>
          <p:cNvPr id="12" name="TextBox 11">
            <a:extLst>
              <a:ext uri="{FF2B5EF4-FFF2-40B4-BE49-F238E27FC236}">
                <a16:creationId xmlns:a16="http://schemas.microsoft.com/office/drawing/2014/main" id="{EF36B6AF-1FA4-4BF4-817E-A475B780288E}"/>
              </a:ext>
            </a:extLst>
          </p:cNvPr>
          <p:cNvSpPr txBox="1"/>
          <p:nvPr/>
        </p:nvSpPr>
        <p:spPr>
          <a:xfrm>
            <a:off x="163694" y="5648887"/>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7030A0"/>
                </a:solidFill>
                <a:latin typeface="Agency FB" panose="020B0503020202020204" pitchFamily="34" charset="0"/>
              </a:rPr>
              <a:t>triglyceride storage: </a:t>
            </a:r>
            <a:br>
              <a:rPr lang="en-US" sz="2000" dirty="0">
                <a:latin typeface="Agency FB" panose="020B0503020202020204" pitchFamily="34" charset="0"/>
              </a:rPr>
            </a:br>
            <a:r>
              <a:rPr lang="en-US" sz="2000" dirty="0">
                <a:solidFill>
                  <a:srgbClr val="7030A0"/>
                </a:solidFill>
                <a:latin typeface="Agency FB" panose="020B0503020202020204" pitchFamily="34" charset="0"/>
              </a:rPr>
              <a:t>yellow bone marrow </a:t>
            </a:r>
            <a:r>
              <a:rPr lang="en-US" sz="2000" dirty="0">
                <a:latin typeface="Agency FB" panose="020B0503020202020204" pitchFamily="34" charset="0"/>
              </a:rPr>
              <a:t>= consists mainly of adipose cells </a:t>
            </a:r>
          </a:p>
        </p:txBody>
      </p:sp>
      <p:sp>
        <p:nvSpPr>
          <p:cNvPr id="14" name="TextBox 13">
            <a:extLst>
              <a:ext uri="{FF2B5EF4-FFF2-40B4-BE49-F238E27FC236}">
                <a16:creationId xmlns:a16="http://schemas.microsoft.com/office/drawing/2014/main" id="{A687DF86-B49A-4347-9218-DE4460F6DC44}"/>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Function of Bones</a:t>
            </a:r>
          </a:p>
        </p:txBody>
      </p:sp>
    </p:spTree>
    <p:extLst>
      <p:ext uri="{BB962C8B-B14F-4D97-AF65-F5344CB8AC3E}">
        <p14:creationId xmlns:p14="http://schemas.microsoft.com/office/powerpoint/2010/main" val="158586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ee the source image">
            <a:extLst>
              <a:ext uri="{FF2B5EF4-FFF2-40B4-BE49-F238E27FC236}">
                <a16:creationId xmlns:a16="http://schemas.microsoft.com/office/drawing/2014/main" id="{F8362129-E076-4E0B-AC8F-05E3269E8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9402" y="2688733"/>
            <a:ext cx="1324628" cy="13246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AD2266FD-F02E-4B38-90AE-6B3077E0C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8749" y="673950"/>
            <a:ext cx="994084" cy="9940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E003D3-4E0D-4255-95E1-8FFC49ADAD51}"/>
              </a:ext>
            </a:extLst>
          </p:cNvPr>
          <p:cNvSpPr txBox="1"/>
          <p:nvPr/>
        </p:nvSpPr>
        <p:spPr>
          <a:xfrm>
            <a:off x="8378345"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a:t>
            </a:r>
          </a:p>
        </p:txBody>
      </p:sp>
      <p:sp>
        <p:nvSpPr>
          <p:cNvPr id="5" name="Oval 4">
            <a:extLst>
              <a:ext uri="{FF2B5EF4-FFF2-40B4-BE49-F238E27FC236}">
                <a16:creationId xmlns:a16="http://schemas.microsoft.com/office/drawing/2014/main" id="{8F7FB9C0-A816-4C79-A798-EA8220684F8E}"/>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4641FF-D85D-4B5F-BEC9-7BC417089387}"/>
              </a:ext>
            </a:extLst>
          </p:cNvPr>
          <p:cNvSpPr txBox="1"/>
          <p:nvPr/>
        </p:nvSpPr>
        <p:spPr>
          <a:xfrm>
            <a:off x="133776" y="763506"/>
            <a:ext cx="8419213" cy="1200329"/>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rgbClr val="C00000"/>
                </a:solidFill>
                <a:latin typeface="Agency FB" panose="020B0503020202020204" pitchFamily="34" charset="0"/>
              </a:rPr>
              <a:t>long bones:</a:t>
            </a:r>
            <a:r>
              <a:rPr lang="en-US" dirty="0">
                <a:latin typeface="Agency FB" panose="020B0503020202020204" pitchFamily="34" charset="0"/>
              </a:rPr>
              <a:t> have greater length than width</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 </a:t>
            </a:r>
            <a:r>
              <a:rPr lang="en-US" dirty="0">
                <a:latin typeface="Agency FB" panose="020B0503020202020204" pitchFamily="34" charset="0"/>
              </a:rPr>
              <a:t>consist of a shaft and a variable number of extremities or epiphyses (ends)</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 </a:t>
            </a:r>
            <a:r>
              <a:rPr lang="en-US" dirty="0">
                <a:latin typeface="Agency FB" panose="020B0503020202020204" pitchFamily="34" charset="0"/>
              </a:rPr>
              <a:t>made mostly of compact bone in their </a:t>
            </a:r>
            <a:r>
              <a:rPr lang="en-US" dirty="0" err="1">
                <a:latin typeface="Agency FB" panose="020B0503020202020204" pitchFamily="34" charset="0"/>
              </a:rPr>
              <a:t>diaphyses</a:t>
            </a:r>
            <a:r>
              <a:rPr lang="en-US" dirty="0">
                <a:latin typeface="Agency FB" panose="020B0503020202020204" pitchFamily="34" charset="0"/>
              </a:rPr>
              <a:t> but have spongy bone in their epiphyses </a:t>
            </a:r>
            <a:br>
              <a:rPr lang="en-US" dirty="0">
                <a:latin typeface="Agency FB" panose="020B0503020202020204" pitchFamily="34" charset="0"/>
              </a:rPr>
            </a:br>
            <a:r>
              <a:rPr lang="en-US" dirty="0">
                <a:solidFill>
                  <a:srgbClr val="C00000"/>
                </a:solidFill>
                <a:latin typeface="Agency FB" panose="020B0503020202020204" pitchFamily="34" charset="0"/>
              </a:rPr>
              <a:t>ex. femur, tibia, fibula, </a:t>
            </a:r>
            <a:r>
              <a:rPr lang="en-US" dirty="0" err="1">
                <a:solidFill>
                  <a:srgbClr val="C00000"/>
                </a:solidFill>
                <a:latin typeface="Agency FB" panose="020B0503020202020204" pitchFamily="34" charset="0"/>
              </a:rPr>
              <a:t>humerus</a:t>
            </a:r>
            <a:endParaRPr lang="en-US" dirty="0">
              <a:latin typeface="Agency FB" panose="020B0503020202020204" pitchFamily="34" charset="0"/>
            </a:endParaRPr>
          </a:p>
        </p:txBody>
      </p:sp>
      <p:sp>
        <p:nvSpPr>
          <p:cNvPr id="8" name="TextBox 7">
            <a:extLst>
              <a:ext uri="{FF2B5EF4-FFF2-40B4-BE49-F238E27FC236}">
                <a16:creationId xmlns:a16="http://schemas.microsoft.com/office/drawing/2014/main" id="{13A1E4AD-2C3F-45DC-B119-40B65C6A88CD}"/>
              </a:ext>
            </a:extLst>
          </p:cNvPr>
          <p:cNvSpPr txBox="1"/>
          <p:nvPr/>
        </p:nvSpPr>
        <p:spPr>
          <a:xfrm>
            <a:off x="133773" y="1934740"/>
            <a:ext cx="8419213" cy="923330"/>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chemeClr val="accent2">
                    <a:lumMod val="75000"/>
                  </a:schemeClr>
                </a:solidFill>
                <a:latin typeface="Agency FB" panose="020B0503020202020204" pitchFamily="34" charset="0"/>
              </a:rPr>
              <a:t>short bones:</a:t>
            </a:r>
            <a:r>
              <a:rPr lang="en-US" dirty="0">
                <a:latin typeface="Agency FB" panose="020B0503020202020204" pitchFamily="34" charset="0"/>
              </a:rPr>
              <a:t> somewhat cubed shaped; nearly equal in length and width </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 </a:t>
            </a:r>
            <a:r>
              <a:rPr lang="en-US" dirty="0">
                <a:latin typeface="Agency FB" panose="020B0503020202020204" pitchFamily="34" charset="0"/>
              </a:rPr>
              <a:t>consist of spongy bone except at the surface, which has a thin layer of compact bone </a:t>
            </a:r>
            <a:br>
              <a:rPr lang="en-US" dirty="0">
                <a:latin typeface="Agency FB" panose="020B0503020202020204" pitchFamily="34" charset="0"/>
              </a:rPr>
            </a:br>
            <a:r>
              <a:rPr lang="en-US" dirty="0">
                <a:solidFill>
                  <a:schemeClr val="accent2">
                    <a:lumMod val="75000"/>
                  </a:schemeClr>
                </a:solidFill>
                <a:latin typeface="Agency FB" panose="020B0503020202020204" pitchFamily="34" charset="0"/>
              </a:rPr>
              <a:t>ex. carpal and tarsal bones</a:t>
            </a:r>
            <a:r>
              <a:rPr lang="en-US" dirty="0">
                <a:latin typeface="Agency FB" panose="020B0503020202020204" pitchFamily="34" charset="0"/>
              </a:rPr>
              <a:t> </a:t>
            </a:r>
          </a:p>
        </p:txBody>
      </p:sp>
      <p:sp>
        <p:nvSpPr>
          <p:cNvPr id="9" name="TextBox 8">
            <a:extLst>
              <a:ext uri="{FF2B5EF4-FFF2-40B4-BE49-F238E27FC236}">
                <a16:creationId xmlns:a16="http://schemas.microsoft.com/office/drawing/2014/main" id="{2C9C3FDF-85D4-4CEC-81FF-47323FA4FA7D}"/>
              </a:ext>
            </a:extLst>
          </p:cNvPr>
          <p:cNvSpPr txBox="1"/>
          <p:nvPr/>
        </p:nvSpPr>
        <p:spPr>
          <a:xfrm>
            <a:off x="133776" y="2852627"/>
            <a:ext cx="7987940" cy="1200329"/>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chemeClr val="accent4">
                    <a:lumMod val="75000"/>
                  </a:schemeClr>
                </a:solidFill>
                <a:latin typeface="Agency FB" panose="020B0503020202020204" pitchFamily="34" charset="0"/>
              </a:rPr>
              <a:t>flat bones:</a:t>
            </a:r>
            <a:r>
              <a:rPr lang="en-US" dirty="0">
                <a:latin typeface="Agency FB" panose="020B0503020202020204" pitchFamily="34" charset="0"/>
              </a:rPr>
              <a:t> generally thin and composed of two nearly parallel plates of compact bone tissue enclosing a layer of spongy bone tissue</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 </a:t>
            </a:r>
            <a:r>
              <a:rPr lang="en-US" dirty="0">
                <a:latin typeface="Agency FB" panose="020B0503020202020204" pitchFamily="34" charset="0"/>
              </a:rPr>
              <a:t>provide extensive area for muscle attachment and protection</a:t>
            </a:r>
            <a:br>
              <a:rPr lang="en-US" dirty="0">
                <a:latin typeface="Agency FB" panose="020B0503020202020204" pitchFamily="34" charset="0"/>
              </a:rPr>
            </a:br>
            <a:r>
              <a:rPr lang="en-US" dirty="0">
                <a:solidFill>
                  <a:schemeClr val="accent4">
                    <a:lumMod val="75000"/>
                  </a:schemeClr>
                </a:solidFill>
                <a:latin typeface="Agency FB" panose="020B0503020202020204" pitchFamily="34" charset="0"/>
              </a:rPr>
              <a:t>ex. cranial bones, sternum, ribs, scapulae</a:t>
            </a:r>
            <a:r>
              <a:rPr lang="en-US" dirty="0">
                <a:latin typeface="Agency FB" panose="020B0503020202020204" pitchFamily="34" charset="0"/>
              </a:rPr>
              <a:t> </a:t>
            </a:r>
          </a:p>
        </p:txBody>
      </p:sp>
      <p:sp>
        <p:nvSpPr>
          <p:cNvPr id="10" name="TextBox 9">
            <a:extLst>
              <a:ext uri="{FF2B5EF4-FFF2-40B4-BE49-F238E27FC236}">
                <a16:creationId xmlns:a16="http://schemas.microsoft.com/office/drawing/2014/main" id="{4CDE981F-EE43-4362-B927-CAFEA1AE9625}"/>
              </a:ext>
            </a:extLst>
          </p:cNvPr>
          <p:cNvSpPr txBox="1"/>
          <p:nvPr/>
        </p:nvSpPr>
        <p:spPr>
          <a:xfrm>
            <a:off x="133775" y="4109786"/>
            <a:ext cx="8419213" cy="646331"/>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chemeClr val="accent6"/>
                </a:solidFill>
                <a:latin typeface="Agency FB" panose="020B0503020202020204" pitchFamily="34" charset="0"/>
              </a:rPr>
              <a:t>irregular bones:</a:t>
            </a:r>
            <a:r>
              <a:rPr lang="en-US" dirty="0">
                <a:latin typeface="Agency FB" panose="020B0503020202020204" pitchFamily="34" charset="0"/>
              </a:rPr>
              <a:t> have complex shapes and cannot be grouped into any other category </a:t>
            </a:r>
            <a:br>
              <a:rPr lang="en-US" dirty="0">
                <a:latin typeface="Agency FB" panose="020B0503020202020204" pitchFamily="34" charset="0"/>
              </a:rPr>
            </a:br>
            <a:r>
              <a:rPr lang="en-US" dirty="0">
                <a:solidFill>
                  <a:schemeClr val="accent6"/>
                </a:solidFill>
                <a:latin typeface="Agency FB" panose="020B0503020202020204" pitchFamily="34" charset="0"/>
              </a:rPr>
              <a:t>ex. vertebrae, hip bones, certain facial bones, calcaneus</a:t>
            </a:r>
            <a:endParaRPr lang="en-US" dirty="0">
              <a:latin typeface="Agency FB" panose="020B0503020202020204" pitchFamily="34" charset="0"/>
            </a:endParaRPr>
          </a:p>
        </p:txBody>
      </p:sp>
      <p:sp>
        <p:nvSpPr>
          <p:cNvPr id="11" name="TextBox 10">
            <a:extLst>
              <a:ext uri="{FF2B5EF4-FFF2-40B4-BE49-F238E27FC236}">
                <a16:creationId xmlns:a16="http://schemas.microsoft.com/office/drawing/2014/main" id="{97DA4408-10C4-4D23-882A-82F8AEC6CE5B}"/>
              </a:ext>
            </a:extLst>
          </p:cNvPr>
          <p:cNvSpPr txBox="1"/>
          <p:nvPr/>
        </p:nvSpPr>
        <p:spPr>
          <a:xfrm>
            <a:off x="133774" y="4783117"/>
            <a:ext cx="6276403" cy="923330"/>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chemeClr val="accent5"/>
                </a:solidFill>
                <a:latin typeface="Agency FB" panose="020B0503020202020204" pitchFamily="34" charset="0"/>
              </a:rPr>
              <a:t>sesamoid bones:</a:t>
            </a:r>
            <a:r>
              <a:rPr lang="en-US" dirty="0">
                <a:latin typeface="Agency FB" panose="020B0503020202020204" pitchFamily="34" charset="0"/>
              </a:rPr>
              <a:t> develop in certain tendons where there is considerable friction, tension, and physical stretch</a:t>
            </a:r>
            <a:br>
              <a:rPr lang="en-US" dirty="0">
                <a:latin typeface="Agency FB" panose="020B0503020202020204" pitchFamily="34" charset="0"/>
              </a:rPr>
            </a:br>
            <a:r>
              <a:rPr lang="en-US" dirty="0">
                <a:solidFill>
                  <a:schemeClr val="accent5"/>
                </a:solidFill>
                <a:latin typeface="Agency FB" panose="020B0503020202020204" pitchFamily="34" charset="0"/>
              </a:rPr>
              <a:t>ex. patella</a:t>
            </a:r>
          </a:p>
        </p:txBody>
      </p:sp>
      <p:sp>
        <p:nvSpPr>
          <p:cNvPr id="12" name="TextBox 11">
            <a:extLst>
              <a:ext uri="{FF2B5EF4-FFF2-40B4-BE49-F238E27FC236}">
                <a16:creationId xmlns:a16="http://schemas.microsoft.com/office/drawing/2014/main" id="{C56A89FC-8FD0-46E2-93A6-037B0A55F3AA}"/>
              </a:ext>
            </a:extLst>
          </p:cNvPr>
          <p:cNvSpPr txBox="1"/>
          <p:nvPr/>
        </p:nvSpPr>
        <p:spPr>
          <a:xfrm>
            <a:off x="133774" y="5707682"/>
            <a:ext cx="8419213" cy="369332"/>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rgbClr val="7030A0"/>
                </a:solidFill>
                <a:latin typeface="Agency FB" panose="020B0503020202020204" pitchFamily="34" charset="0"/>
              </a:rPr>
              <a:t>sutural bones:</a:t>
            </a:r>
            <a:r>
              <a:rPr lang="en-US" dirty="0">
                <a:latin typeface="Agency FB" panose="020B0503020202020204" pitchFamily="34" charset="0"/>
              </a:rPr>
              <a:t> small bones located in sutures (joints) between certain cranial bones </a:t>
            </a:r>
          </a:p>
        </p:txBody>
      </p:sp>
      <p:pic>
        <p:nvPicPr>
          <p:cNvPr id="1028" name="Picture 4" descr="https://www.wristsupports.co.uk/user/news/thumbnails/bones-of-the-wrist-wrist-fracture.jpg">
            <a:extLst>
              <a:ext uri="{FF2B5EF4-FFF2-40B4-BE49-F238E27FC236}">
                <a16:creationId xmlns:a16="http://schemas.microsoft.com/office/drawing/2014/main" id="{E6497F65-7596-49B7-B071-7AAD50FAF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7164" y="1857486"/>
            <a:ext cx="1189973" cy="7933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purposegames.com/images/games/background/246/246931.jpg">
            <a:extLst>
              <a:ext uri="{FF2B5EF4-FFF2-40B4-BE49-F238E27FC236}">
                <a16:creationId xmlns:a16="http://schemas.microsoft.com/office/drawing/2014/main" id="{E2F5B10D-AB75-4997-9FA0-510B8AB1C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3862" y="4144999"/>
            <a:ext cx="1097854" cy="8626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BF86D67-1C15-4F89-B2D7-ABB612BFFC50}"/>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Types of Bones</a:t>
            </a:r>
          </a:p>
        </p:txBody>
      </p:sp>
    </p:spTree>
    <p:extLst>
      <p:ext uri="{BB962C8B-B14F-4D97-AF65-F5344CB8AC3E}">
        <p14:creationId xmlns:p14="http://schemas.microsoft.com/office/powerpoint/2010/main" val="359278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19E852-F673-4E76-B45F-C1A84D8D9E23}"/>
              </a:ext>
            </a:extLst>
          </p:cNvPr>
          <p:cNvSpPr txBox="1"/>
          <p:nvPr/>
        </p:nvSpPr>
        <p:spPr>
          <a:xfrm>
            <a:off x="836398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4</a:t>
            </a:r>
          </a:p>
        </p:txBody>
      </p:sp>
      <p:sp>
        <p:nvSpPr>
          <p:cNvPr id="5" name="Oval 4">
            <a:extLst>
              <a:ext uri="{FF2B5EF4-FFF2-40B4-BE49-F238E27FC236}">
                <a16:creationId xmlns:a16="http://schemas.microsoft.com/office/drawing/2014/main" id="{0E5F2082-46C1-4187-A79B-1C4FD0C1FAAD}"/>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0CE1A96-B4B9-48AA-97F9-EB1A879A2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394" y="779558"/>
            <a:ext cx="6608318" cy="5791690"/>
          </a:xfrm>
          <a:prstGeom prst="rect">
            <a:avLst/>
          </a:prstGeom>
        </p:spPr>
      </p:pic>
      <p:sp>
        <p:nvSpPr>
          <p:cNvPr id="2" name="Rectangle 1">
            <a:extLst>
              <a:ext uri="{FF2B5EF4-FFF2-40B4-BE49-F238E27FC236}">
                <a16:creationId xmlns:a16="http://schemas.microsoft.com/office/drawing/2014/main" id="{CF3D6DB4-A249-4400-B73E-7FDAE163AAC8}"/>
              </a:ext>
            </a:extLst>
          </p:cNvPr>
          <p:cNvSpPr/>
          <p:nvPr/>
        </p:nvSpPr>
        <p:spPr>
          <a:xfrm>
            <a:off x="272206" y="1055215"/>
            <a:ext cx="738293" cy="37930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6C3F74B-C153-48F3-97C4-33B78E44DE96}"/>
              </a:ext>
            </a:extLst>
          </p:cNvPr>
          <p:cNvSpPr/>
          <p:nvPr/>
        </p:nvSpPr>
        <p:spPr>
          <a:xfrm>
            <a:off x="272205" y="5730682"/>
            <a:ext cx="738293" cy="37930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1FAD708-1647-4348-9835-E3D2CB64A76D}"/>
              </a:ext>
            </a:extLst>
          </p:cNvPr>
          <p:cNvSpPr/>
          <p:nvPr/>
        </p:nvSpPr>
        <p:spPr>
          <a:xfrm>
            <a:off x="272205" y="3309643"/>
            <a:ext cx="738293" cy="27879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5D48B5-EF46-44FD-95FE-50A0757CA375}"/>
              </a:ext>
            </a:extLst>
          </p:cNvPr>
          <p:cNvSpPr/>
          <p:nvPr/>
        </p:nvSpPr>
        <p:spPr>
          <a:xfrm>
            <a:off x="272205" y="5077483"/>
            <a:ext cx="792482" cy="27879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AE8238-C30D-47BA-AC89-49D2CE5E4A3E}"/>
              </a:ext>
            </a:extLst>
          </p:cNvPr>
          <p:cNvSpPr/>
          <p:nvPr/>
        </p:nvSpPr>
        <p:spPr>
          <a:xfrm>
            <a:off x="272204" y="1508818"/>
            <a:ext cx="792482" cy="27879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9653AA-689D-41D9-A864-881FDB5B5AFF}"/>
              </a:ext>
            </a:extLst>
          </p:cNvPr>
          <p:cNvSpPr/>
          <p:nvPr/>
        </p:nvSpPr>
        <p:spPr>
          <a:xfrm>
            <a:off x="2246632" y="764515"/>
            <a:ext cx="1107440" cy="209420"/>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1FE51BE-8622-4A65-B006-485F1729C6F0}"/>
              </a:ext>
            </a:extLst>
          </p:cNvPr>
          <p:cNvSpPr/>
          <p:nvPr/>
        </p:nvSpPr>
        <p:spPr>
          <a:xfrm>
            <a:off x="2107779" y="3897182"/>
            <a:ext cx="758613" cy="20942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69B9B9-3AD0-4848-9968-02DD9622085C}"/>
              </a:ext>
            </a:extLst>
          </p:cNvPr>
          <p:cNvSpPr/>
          <p:nvPr/>
        </p:nvSpPr>
        <p:spPr>
          <a:xfrm>
            <a:off x="2107778" y="3358700"/>
            <a:ext cx="1036321" cy="209420"/>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7EEC78-1131-4094-99AE-D22F617AE624}"/>
              </a:ext>
            </a:extLst>
          </p:cNvPr>
          <p:cNvSpPr/>
          <p:nvPr/>
        </p:nvSpPr>
        <p:spPr>
          <a:xfrm>
            <a:off x="2107778" y="2781135"/>
            <a:ext cx="711201" cy="181439"/>
          </a:xfrm>
          <a:prstGeom prst="rect">
            <a:avLst/>
          </a:prstGeom>
          <a:noFill/>
          <a:ln w="2540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1B168DB-144F-4ABC-A32C-2A358D4B789F}"/>
              </a:ext>
            </a:extLst>
          </p:cNvPr>
          <p:cNvSpPr/>
          <p:nvPr/>
        </p:nvSpPr>
        <p:spPr>
          <a:xfrm>
            <a:off x="2415967" y="5932566"/>
            <a:ext cx="1107440" cy="209420"/>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FEBF3AC-5906-4D22-AF7C-7AA46A14A9F4}"/>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Bone Structure</a:t>
            </a:r>
          </a:p>
        </p:txBody>
      </p:sp>
      <p:sp>
        <p:nvSpPr>
          <p:cNvPr id="6" name="Rectangle 5">
            <a:extLst>
              <a:ext uri="{FF2B5EF4-FFF2-40B4-BE49-F238E27FC236}">
                <a16:creationId xmlns:a16="http://schemas.microsoft.com/office/drawing/2014/main" id="{E1F89CC4-BA83-48AE-B18E-6573FE58753C}"/>
              </a:ext>
            </a:extLst>
          </p:cNvPr>
          <p:cNvSpPr/>
          <p:nvPr/>
        </p:nvSpPr>
        <p:spPr>
          <a:xfrm>
            <a:off x="3218401" y="1876925"/>
            <a:ext cx="3966984" cy="1432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0A51C85-D674-401F-B87C-C49EC5B0E16F}"/>
              </a:ext>
            </a:extLst>
          </p:cNvPr>
          <p:cNvSpPr/>
          <p:nvPr/>
        </p:nvSpPr>
        <p:spPr>
          <a:xfrm>
            <a:off x="3869674" y="1055215"/>
            <a:ext cx="3966984" cy="1432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F6E1D8C-3BB5-4177-AA5A-11908B8C9044}"/>
              </a:ext>
            </a:extLst>
          </p:cNvPr>
          <p:cNvSpPr/>
          <p:nvPr/>
        </p:nvSpPr>
        <p:spPr>
          <a:xfrm>
            <a:off x="3617823" y="2763588"/>
            <a:ext cx="2124576" cy="3114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425079E-59B1-42FB-83E0-B7BC729C6277}"/>
              </a:ext>
            </a:extLst>
          </p:cNvPr>
          <p:cNvSpPr/>
          <p:nvPr/>
        </p:nvSpPr>
        <p:spPr>
          <a:xfrm>
            <a:off x="2731877" y="4515934"/>
            <a:ext cx="2124576" cy="840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9A34FA5-8F0A-4148-87CE-4DA199EB9DF2}"/>
              </a:ext>
            </a:extLst>
          </p:cNvPr>
          <p:cNvSpPr txBox="1"/>
          <p:nvPr/>
        </p:nvSpPr>
        <p:spPr>
          <a:xfrm>
            <a:off x="3736538" y="708157"/>
            <a:ext cx="4981673" cy="646331"/>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rgbClr val="C00000"/>
                </a:solidFill>
                <a:latin typeface="Agency FB" panose="020B0503020202020204" pitchFamily="34" charset="0"/>
              </a:rPr>
              <a:t>diaphysis: </a:t>
            </a:r>
            <a:r>
              <a:rPr lang="en-US" dirty="0">
                <a:latin typeface="Agency FB" panose="020B0503020202020204" pitchFamily="34" charset="0"/>
              </a:rPr>
              <a:t>bone shaft/body; makes up the long, cylindrical portion of the bone </a:t>
            </a:r>
          </a:p>
        </p:txBody>
      </p:sp>
      <p:sp>
        <p:nvSpPr>
          <p:cNvPr id="24" name="TextBox 23">
            <a:extLst>
              <a:ext uri="{FF2B5EF4-FFF2-40B4-BE49-F238E27FC236}">
                <a16:creationId xmlns:a16="http://schemas.microsoft.com/office/drawing/2014/main" id="{674602CE-DFFA-4F07-AA00-F9C75CD6B024}"/>
              </a:ext>
            </a:extLst>
          </p:cNvPr>
          <p:cNvSpPr txBox="1"/>
          <p:nvPr/>
        </p:nvSpPr>
        <p:spPr>
          <a:xfrm>
            <a:off x="3736538" y="1397813"/>
            <a:ext cx="4313251" cy="369332"/>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chemeClr val="accent2">
                    <a:lumMod val="75000"/>
                  </a:schemeClr>
                </a:solidFill>
                <a:latin typeface="Agency FB" panose="020B0503020202020204" pitchFamily="34" charset="0"/>
              </a:rPr>
              <a:t>epiphyses: </a:t>
            </a:r>
            <a:r>
              <a:rPr lang="en-US" dirty="0">
                <a:latin typeface="Agency FB" panose="020B0503020202020204" pitchFamily="34" charset="0"/>
              </a:rPr>
              <a:t>proximal and distal ends of the bone  </a:t>
            </a:r>
          </a:p>
        </p:txBody>
      </p:sp>
      <p:sp>
        <p:nvSpPr>
          <p:cNvPr id="25" name="TextBox 24">
            <a:extLst>
              <a:ext uri="{FF2B5EF4-FFF2-40B4-BE49-F238E27FC236}">
                <a16:creationId xmlns:a16="http://schemas.microsoft.com/office/drawing/2014/main" id="{707572ED-309E-42AE-A24C-53E7368F8F61}"/>
              </a:ext>
            </a:extLst>
          </p:cNvPr>
          <p:cNvSpPr txBox="1"/>
          <p:nvPr/>
        </p:nvSpPr>
        <p:spPr>
          <a:xfrm>
            <a:off x="3736538" y="1810470"/>
            <a:ext cx="4979558" cy="1754326"/>
          </a:xfrm>
          <a:prstGeom prst="rect">
            <a:avLst/>
          </a:prstGeom>
          <a:noFill/>
        </p:spPr>
        <p:txBody>
          <a:bodyPr wrap="square" rtlCol="0">
            <a:spAutoFit/>
          </a:bodyPr>
          <a:lstStyle/>
          <a:p>
            <a:pPr marL="457200" indent="-457200">
              <a:buFont typeface="Arial" panose="020B0604020202020204" pitchFamily="34" charset="0"/>
              <a:buChar char="•"/>
            </a:pPr>
            <a:r>
              <a:rPr lang="en-US" b="1" dirty="0" err="1">
                <a:solidFill>
                  <a:schemeClr val="accent4">
                    <a:lumMod val="75000"/>
                  </a:schemeClr>
                </a:solidFill>
                <a:latin typeface="Agency FB" panose="020B0503020202020204" pitchFamily="34" charset="0"/>
              </a:rPr>
              <a:t>metaphyses</a:t>
            </a:r>
            <a:r>
              <a:rPr lang="en-US" b="1" dirty="0">
                <a:solidFill>
                  <a:schemeClr val="accent4">
                    <a:lumMod val="75000"/>
                  </a:schemeClr>
                </a:solidFill>
                <a:latin typeface="Agency FB" panose="020B0503020202020204" pitchFamily="34" charset="0"/>
              </a:rPr>
              <a:t>: </a:t>
            </a:r>
            <a:r>
              <a:rPr lang="en-US" dirty="0">
                <a:latin typeface="Agency FB" panose="020B0503020202020204" pitchFamily="34" charset="0"/>
              </a:rPr>
              <a:t>regions between the diaphysis and epiphyses </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 </a:t>
            </a:r>
            <a:r>
              <a:rPr lang="en-US" dirty="0">
                <a:latin typeface="Agency FB" panose="020B0503020202020204" pitchFamily="34" charset="0"/>
              </a:rPr>
              <a:t>in a growing bone, each metaphysis contains an </a:t>
            </a:r>
            <a:r>
              <a:rPr lang="en-US" dirty="0">
                <a:solidFill>
                  <a:schemeClr val="accent4">
                    <a:lumMod val="75000"/>
                  </a:schemeClr>
                </a:solidFill>
                <a:latin typeface="Agency FB" panose="020B0503020202020204" pitchFamily="34" charset="0"/>
              </a:rPr>
              <a:t>epiphyseal growth plate </a:t>
            </a:r>
            <a:r>
              <a:rPr lang="en-US" dirty="0">
                <a:latin typeface="Agency FB" panose="020B0503020202020204" pitchFamily="34" charset="0"/>
              </a:rPr>
              <a:t>= layer of hyaline cartilage that allows the diaphysis of the bone to grow in length</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when a bone stops growing, the hyaline cartilage is replaced with actual bone</a:t>
            </a:r>
          </a:p>
        </p:txBody>
      </p:sp>
      <p:sp>
        <p:nvSpPr>
          <p:cNvPr id="26" name="TextBox 25">
            <a:extLst>
              <a:ext uri="{FF2B5EF4-FFF2-40B4-BE49-F238E27FC236}">
                <a16:creationId xmlns:a16="http://schemas.microsoft.com/office/drawing/2014/main" id="{B3241715-105F-4160-943C-2E496BEB603B}"/>
              </a:ext>
            </a:extLst>
          </p:cNvPr>
          <p:cNvSpPr txBox="1"/>
          <p:nvPr/>
        </p:nvSpPr>
        <p:spPr>
          <a:xfrm>
            <a:off x="3736539" y="3608121"/>
            <a:ext cx="4979558" cy="646331"/>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chemeClr val="accent6"/>
                </a:solidFill>
                <a:latin typeface="Agency FB" panose="020B0503020202020204" pitchFamily="34" charset="0"/>
              </a:rPr>
              <a:t>articular cartilage: </a:t>
            </a:r>
            <a:r>
              <a:rPr lang="en-US" dirty="0">
                <a:latin typeface="Agency FB" panose="020B0503020202020204" pitchFamily="34" charset="0"/>
              </a:rPr>
              <a:t>thin layer of hyaline cartilage covering the part of the bone that forms a joint (articulation)</a:t>
            </a:r>
          </a:p>
        </p:txBody>
      </p:sp>
      <p:sp>
        <p:nvSpPr>
          <p:cNvPr id="27" name="TextBox 26">
            <a:extLst>
              <a:ext uri="{FF2B5EF4-FFF2-40B4-BE49-F238E27FC236}">
                <a16:creationId xmlns:a16="http://schemas.microsoft.com/office/drawing/2014/main" id="{E47B5086-B515-4FF5-B9AC-3DA2B42D5BE9}"/>
              </a:ext>
            </a:extLst>
          </p:cNvPr>
          <p:cNvSpPr txBox="1"/>
          <p:nvPr/>
        </p:nvSpPr>
        <p:spPr>
          <a:xfrm>
            <a:off x="3736539" y="4297777"/>
            <a:ext cx="5281290" cy="646331"/>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chemeClr val="accent5"/>
                </a:solidFill>
                <a:latin typeface="Agency FB" panose="020B0503020202020204" pitchFamily="34" charset="0"/>
              </a:rPr>
              <a:t>periosteum: </a:t>
            </a:r>
            <a:r>
              <a:rPr lang="en-US" dirty="0">
                <a:latin typeface="Agency FB" panose="020B0503020202020204" pitchFamily="34" charset="0"/>
              </a:rPr>
              <a:t>tough connective tissue sheath that surrounds the bone surface wherever it is not covered by articular cartilage</a:t>
            </a:r>
            <a:endParaRPr lang="en-US" dirty="0">
              <a:solidFill>
                <a:schemeClr val="accent5"/>
              </a:solidFill>
              <a:latin typeface="Agency FB" panose="020B0503020202020204" pitchFamily="34" charset="0"/>
            </a:endParaRPr>
          </a:p>
        </p:txBody>
      </p:sp>
      <p:sp>
        <p:nvSpPr>
          <p:cNvPr id="28" name="TextBox 27">
            <a:extLst>
              <a:ext uri="{FF2B5EF4-FFF2-40B4-BE49-F238E27FC236}">
                <a16:creationId xmlns:a16="http://schemas.microsoft.com/office/drawing/2014/main" id="{C494810E-7CE7-43C4-86D5-DE2200C698BC}"/>
              </a:ext>
            </a:extLst>
          </p:cNvPr>
          <p:cNvSpPr txBox="1"/>
          <p:nvPr/>
        </p:nvSpPr>
        <p:spPr>
          <a:xfrm>
            <a:off x="3736538" y="4987433"/>
            <a:ext cx="5065068" cy="646331"/>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rgbClr val="7030A0"/>
                </a:solidFill>
                <a:latin typeface="Agency FB" panose="020B0503020202020204" pitchFamily="34" charset="0"/>
              </a:rPr>
              <a:t>medullary cavity </a:t>
            </a:r>
            <a:r>
              <a:rPr lang="en-US" dirty="0">
                <a:latin typeface="Agency FB" panose="020B0503020202020204" pitchFamily="34" charset="0"/>
              </a:rPr>
              <a:t>(aka marrow cavity): hollow cylindrical space containing fatty yellow bone marrow</a:t>
            </a:r>
          </a:p>
        </p:txBody>
      </p:sp>
      <p:sp>
        <p:nvSpPr>
          <p:cNvPr id="29" name="TextBox 28">
            <a:extLst>
              <a:ext uri="{FF2B5EF4-FFF2-40B4-BE49-F238E27FC236}">
                <a16:creationId xmlns:a16="http://schemas.microsoft.com/office/drawing/2014/main" id="{89C9BC4B-99AB-4336-8D58-2E20CE5C1B75}"/>
              </a:ext>
            </a:extLst>
          </p:cNvPr>
          <p:cNvSpPr txBox="1"/>
          <p:nvPr/>
        </p:nvSpPr>
        <p:spPr>
          <a:xfrm>
            <a:off x="3771945" y="5677090"/>
            <a:ext cx="5029661" cy="646331"/>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rgbClr val="CC3399"/>
                </a:solidFill>
                <a:latin typeface="Agency FB" panose="020B0503020202020204" pitchFamily="34" charset="0"/>
              </a:rPr>
              <a:t>endosteum: </a:t>
            </a:r>
            <a:r>
              <a:rPr lang="en-US" dirty="0">
                <a:latin typeface="Agency FB" panose="020B0503020202020204" pitchFamily="34" charset="0"/>
              </a:rPr>
              <a:t>thin membrane that lines the medullary cavity</a:t>
            </a:r>
            <a:br>
              <a:rPr lang="en-US" dirty="0">
                <a:latin typeface="Agency FB" panose="020B0503020202020204" pitchFamily="34" charset="0"/>
              </a:rPr>
            </a:br>
            <a:endParaRPr lang="en-US" dirty="0">
              <a:latin typeface="Agency FB" panose="020B0503020202020204" pitchFamily="34" charset="0"/>
            </a:endParaRPr>
          </a:p>
        </p:txBody>
      </p:sp>
    </p:spTree>
    <p:extLst>
      <p:ext uri="{BB962C8B-B14F-4D97-AF65-F5344CB8AC3E}">
        <p14:creationId xmlns:p14="http://schemas.microsoft.com/office/powerpoint/2010/main" val="386665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3" grpId="0" animBg="1"/>
      <p:bldP spid="14" grpId="0" animBg="1"/>
      <p:bldP spid="15" grpId="0" animBg="1"/>
      <p:bldP spid="16" grpId="0" animBg="1"/>
      <p:bldP spid="17" grpId="0" animBg="1"/>
      <p:bldP spid="23" grpId="0"/>
      <p:bldP spid="24" grpId="0"/>
      <p:bldP spid="25" grpId="0"/>
      <p:bldP spid="26" grpId="0"/>
      <p:bldP spid="2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89D744-3E4C-402C-9B24-A8E577C0F087}"/>
              </a:ext>
            </a:extLst>
          </p:cNvPr>
          <p:cNvSpPr txBox="1"/>
          <p:nvPr/>
        </p:nvSpPr>
        <p:spPr>
          <a:xfrm>
            <a:off x="8357726"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5</a:t>
            </a:r>
          </a:p>
        </p:txBody>
      </p:sp>
      <p:sp>
        <p:nvSpPr>
          <p:cNvPr id="5" name="Oval 4">
            <a:extLst>
              <a:ext uri="{FF2B5EF4-FFF2-40B4-BE49-F238E27FC236}">
                <a16:creationId xmlns:a16="http://schemas.microsoft.com/office/drawing/2014/main" id="{01AEB94E-D801-4DFC-919E-C1D2B8F59A80}"/>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9F12F0F-3D4F-4F7E-A1EE-B24611E584CB}"/>
              </a:ext>
            </a:extLst>
          </p:cNvPr>
          <p:cNvSpPr txBox="1"/>
          <p:nvPr/>
        </p:nvSpPr>
        <p:spPr>
          <a:xfrm>
            <a:off x="133773" y="738596"/>
            <a:ext cx="8419213" cy="1015663"/>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C00000"/>
                </a:solidFill>
                <a:latin typeface="Agency FB" panose="020B0503020202020204" pitchFamily="34" charset="0"/>
              </a:rPr>
              <a:t>osteoprogenitor cells: </a:t>
            </a:r>
            <a:r>
              <a:rPr lang="en-US" sz="2000" dirty="0">
                <a:latin typeface="Agency FB" panose="020B0503020202020204" pitchFamily="34" charset="0"/>
              </a:rPr>
              <a:t>unspecialized bone stem cells</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these are the only bone cells to undergo cell division</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the resulting cells develop into osteoblasts</a:t>
            </a:r>
            <a:endParaRPr lang="en-US" sz="2000" dirty="0">
              <a:latin typeface="Agency FB" panose="020B0503020202020204" pitchFamily="34" charset="0"/>
            </a:endParaRPr>
          </a:p>
        </p:txBody>
      </p:sp>
      <p:sp>
        <p:nvSpPr>
          <p:cNvPr id="13" name="TextBox 12">
            <a:extLst>
              <a:ext uri="{FF2B5EF4-FFF2-40B4-BE49-F238E27FC236}">
                <a16:creationId xmlns:a16="http://schemas.microsoft.com/office/drawing/2014/main" id="{F4D89525-8F3B-491D-A67E-E08722F0A7DB}"/>
              </a:ext>
            </a:extLst>
          </p:cNvPr>
          <p:cNvSpPr txBox="1"/>
          <p:nvPr/>
        </p:nvSpPr>
        <p:spPr>
          <a:xfrm>
            <a:off x="133773" y="2120445"/>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2">
                    <a:lumMod val="75000"/>
                  </a:schemeClr>
                </a:solidFill>
                <a:latin typeface="Agency FB" panose="020B0503020202020204" pitchFamily="34" charset="0"/>
              </a:rPr>
              <a:t>osteo</a:t>
            </a:r>
            <a:r>
              <a:rPr lang="en-US" sz="2000" b="1" u="sng" dirty="0">
                <a:solidFill>
                  <a:schemeClr val="accent2">
                    <a:lumMod val="75000"/>
                  </a:schemeClr>
                </a:solidFill>
                <a:latin typeface="Agency FB" panose="020B0503020202020204" pitchFamily="34" charset="0"/>
              </a:rPr>
              <a:t>b</a:t>
            </a:r>
            <a:r>
              <a:rPr lang="en-US" sz="2000" b="1" dirty="0">
                <a:solidFill>
                  <a:schemeClr val="accent2">
                    <a:lumMod val="75000"/>
                  </a:schemeClr>
                </a:solidFill>
                <a:latin typeface="Agency FB" panose="020B0503020202020204" pitchFamily="34" charset="0"/>
              </a:rPr>
              <a:t>lasts: </a:t>
            </a:r>
            <a:r>
              <a:rPr lang="en-US" sz="2000" dirty="0">
                <a:latin typeface="Agency FB" panose="020B0503020202020204" pitchFamily="34" charset="0"/>
              </a:rPr>
              <a:t>bone-</a:t>
            </a:r>
            <a:r>
              <a:rPr lang="en-US" sz="2000" b="1" u="sng" dirty="0">
                <a:latin typeface="Agency FB" panose="020B0503020202020204" pitchFamily="34" charset="0"/>
              </a:rPr>
              <a:t>b</a:t>
            </a:r>
            <a:r>
              <a:rPr lang="en-US" sz="2000" dirty="0">
                <a:latin typeface="Agency FB" panose="020B0503020202020204" pitchFamily="34" charset="0"/>
              </a:rPr>
              <a:t>uilding cells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synthesize and secrete collagen fibers and components needed to build the </a:t>
            </a:r>
            <a:br>
              <a:rPr lang="en-US" sz="2000" dirty="0">
                <a:latin typeface="Agency FB" panose="020B0503020202020204" pitchFamily="34" charset="0"/>
              </a:rPr>
            </a:br>
            <a:r>
              <a:rPr lang="en-US" sz="2000" dirty="0">
                <a:latin typeface="Agency FB" panose="020B0503020202020204" pitchFamily="34" charset="0"/>
              </a:rPr>
              <a:t>ECM of bone (bone deposition)</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initiate calcification (hardening of bone tissue)</a:t>
            </a:r>
          </a:p>
        </p:txBody>
      </p:sp>
      <p:sp>
        <p:nvSpPr>
          <p:cNvPr id="14" name="TextBox 13">
            <a:extLst>
              <a:ext uri="{FF2B5EF4-FFF2-40B4-BE49-F238E27FC236}">
                <a16:creationId xmlns:a16="http://schemas.microsoft.com/office/drawing/2014/main" id="{EA90FAF0-D529-4A9A-BD33-05120A568596}"/>
              </a:ext>
            </a:extLst>
          </p:cNvPr>
          <p:cNvSpPr txBox="1"/>
          <p:nvPr/>
        </p:nvSpPr>
        <p:spPr>
          <a:xfrm>
            <a:off x="133773" y="3807689"/>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4">
                    <a:lumMod val="75000"/>
                  </a:schemeClr>
                </a:solidFill>
                <a:latin typeface="Agency FB" panose="020B0503020202020204" pitchFamily="34" charset="0"/>
              </a:rPr>
              <a:t>osteocytes:  </a:t>
            </a:r>
            <a:r>
              <a:rPr lang="en-US" sz="2000" dirty="0">
                <a:latin typeface="Agency FB" panose="020B0503020202020204" pitchFamily="34" charset="0"/>
              </a:rPr>
              <a:t>mature bone cells (main cells in bone)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help maintain daily metabolism</a:t>
            </a:r>
          </a:p>
        </p:txBody>
      </p:sp>
      <p:sp>
        <p:nvSpPr>
          <p:cNvPr id="15" name="TextBox 14">
            <a:extLst>
              <a:ext uri="{FF2B5EF4-FFF2-40B4-BE49-F238E27FC236}">
                <a16:creationId xmlns:a16="http://schemas.microsoft.com/office/drawing/2014/main" id="{97FFF9AA-7E33-489E-9F9F-53BED3E7626F}"/>
              </a:ext>
            </a:extLst>
          </p:cNvPr>
          <p:cNvSpPr txBox="1"/>
          <p:nvPr/>
        </p:nvSpPr>
        <p:spPr>
          <a:xfrm>
            <a:off x="133774" y="4843796"/>
            <a:ext cx="5517632" cy="1938992"/>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6"/>
                </a:solidFill>
                <a:latin typeface="Agency FB" panose="020B0503020202020204" pitchFamily="34" charset="0"/>
              </a:rPr>
              <a:t>osteoclasts: </a:t>
            </a:r>
            <a:r>
              <a:rPr lang="en-US" sz="2000" dirty="0">
                <a:latin typeface="Agency FB" panose="020B0503020202020204" pitchFamily="34" charset="0"/>
              </a:rPr>
              <a:t>bone-degrading cells</a:t>
            </a:r>
            <a:br>
              <a:rPr lang="en-US" sz="2000" b="1" dirty="0">
                <a:solidFill>
                  <a:schemeClr val="accent6"/>
                </a:solidFill>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huge cells concentrated in the endosteum (lining the medullary cavity)</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release powerful lysosomal enzymes and acids that digest bone (bone resorption)</a:t>
            </a:r>
            <a:br>
              <a:rPr lang="en-US" sz="2000" dirty="0">
                <a:latin typeface="Agency FB" panose="020B0503020202020204" pitchFamily="34" charset="0"/>
              </a:rPr>
            </a:br>
            <a:endParaRPr lang="en-US" sz="2000" dirty="0">
              <a:latin typeface="Agency FB" panose="020B0503020202020204" pitchFamily="34" charset="0"/>
            </a:endParaRPr>
          </a:p>
        </p:txBody>
      </p:sp>
      <p:cxnSp>
        <p:nvCxnSpPr>
          <p:cNvPr id="8" name="Straight Connector 7">
            <a:extLst>
              <a:ext uri="{FF2B5EF4-FFF2-40B4-BE49-F238E27FC236}">
                <a16:creationId xmlns:a16="http://schemas.microsoft.com/office/drawing/2014/main" id="{C52B8E12-A758-44FA-ABE8-B259B65BA381}"/>
              </a:ext>
            </a:extLst>
          </p:cNvPr>
          <p:cNvCxnSpPr/>
          <p:nvPr/>
        </p:nvCxnSpPr>
        <p:spPr>
          <a:xfrm>
            <a:off x="0" y="4720635"/>
            <a:ext cx="91440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Arrow: Down 16">
            <a:extLst>
              <a:ext uri="{FF2B5EF4-FFF2-40B4-BE49-F238E27FC236}">
                <a16:creationId xmlns:a16="http://schemas.microsoft.com/office/drawing/2014/main" id="{D6327D08-BC7C-4E43-881E-2D13F3E66A71}"/>
              </a:ext>
            </a:extLst>
          </p:cNvPr>
          <p:cNvSpPr/>
          <p:nvPr/>
        </p:nvSpPr>
        <p:spPr>
          <a:xfrm>
            <a:off x="997185" y="1818019"/>
            <a:ext cx="260974" cy="287107"/>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B69C3DE-D4C5-4990-9ACC-BAF36E0B67E8}"/>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Bone Cytology</a:t>
            </a:r>
          </a:p>
        </p:txBody>
      </p:sp>
      <p:sp>
        <p:nvSpPr>
          <p:cNvPr id="20" name="Arrow: Down 19">
            <a:extLst>
              <a:ext uri="{FF2B5EF4-FFF2-40B4-BE49-F238E27FC236}">
                <a16:creationId xmlns:a16="http://schemas.microsoft.com/office/drawing/2014/main" id="{96D99A7D-FAEF-4F8C-8B81-7B03FAD343A2}"/>
              </a:ext>
            </a:extLst>
          </p:cNvPr>
          <p:cNvSpPr/>
          <p:nvPr/>
        </p:nvSpPr>
        <p:spPr>
          <a:xfrm>
            <a:off x="997185" y="3500255"/>
            <a:ext cx="260974" cy="28710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AC70B6-3FC4-43F2-A7AD-4DDFBF2BDA05}"/>
              </a:ext>
            </a:extLst>
          </p:cNvPr>
          <p:cNvPicPr>
            <a:picLocks noChangeAspect="1"/>
          </p:cNvPicPr>
          <p:nvPr/>
        </p:nvPicPr>
        <p:blipFill>
          <a:blip r:embed="rId2"/>
          <a:stretch>
            <a:fillRect/>
          </a:stretch>
        </p:blipFill>
        <p:spPr>
          <a:xfrm>
            <a:off x="5384919" y="329492"/>
            <a:ext cx="1027580" cy="1607860"/>
          </a:xfrm>
          <a:prstGeom prst="rect">
            <a:avLst/>
          </a:prstGeom>
        </p:spPr>
      </p:pic>
      <p:pic>
        <p:nvPicPr>
          <p:cNvPr id="6" name="Picture 5">
            <a:extLst>
              <a:ext uri="{FF2B5EF4-FFF2-40B4-BE49-F238E27FC236}">
                <a16:creationId xmlns:a16="http://schemas.microsoft.com/office/drawing/2014/main" id="{7B8EC543-5884-4A7C-96F2-ECB84426E75C}"/>
              </a:ext>
            </a:extLst>
          </p:cNvPr>
          <p:cNvPicPr>
            <a:picLocks noChangeAspect="1"/>
          </p:cNvPicPr>
          <p:nvPr/>
        </p:nvPicPr>
        <p:blipFill>
          <a:blip r:embed="rId3"/>
          <a:stretch>
            <a:fillRect/>
          </a:stretch>
        </p:blipFill>
        <p:spPr>
          <a:xfrm>
            <a:off x="7121245" y="2031618"/>
            <a:ext cx="993987" cy="1137696"/>
          </a:xfrm>
          <a:prstGeom prst="rect">
            <a:avLst/>
          </a:prstGeom>
        </p:spPr>
      </p:pic>
      <p:pic>
        <p:nvPicPr>
          <p:cNvPr id="7" name="Picture 6">
            <a:extLst>
              <a:ext uri="{FF2B5EF4-FFF2-40B4-BE49-F238E27FC236}">
                <a16:creationId xmlns:a16="http://schemas.microsoft.com/office/drawing/2014/main" id="{955B73D6-7A35-465D-AC7D-F6D01F68574F}"/>
              </a:ext>
            </a:extLst>
          </p:cNvPr>
          <p:cNvPicPr>
            <a:picLocks noChangeAspect="1"/>
          </p:cNvPicPr>
          <p:nvPr/>
        </p:nvPicPr>
        <p:blipFill>
          <a:blip r:embed="rId4"/>
          <a:stretch>
            <a:fillRect/>
          </a:stretch>
        </p:blipFill>
        <p:spPr>
          <a:xfrm>
            <a:off x="4941971" y="3282946"/>
            <a:ext cx="1314450" cy="1423987"/>
          </a:xfrm>
          <a:prstGeom prst="rect">
            <a:avLst/>
          </a:prstGeom>
        </p:spPr>
      </p:pic>
      <p:pic>
        <p:nvPicPr>
          <p:cNvPr id="9" name="Picture 8">
            <a:extLst>
              <a:ext uri="{FF2B5EF4-FFF2-40B4-BE49-F238E27FC236}">
                <a16:creationId xmlns:a16="http://schemas.microsoft.com/office/drawing/2014/main" id="{5501FB21-D6E8-49E2-A261-F6345407B6D3}"/>
              </a:ext>
            </a:extLst>
          </p:cNvPr>
          <p:cNvPicPr>
            <a:picLocks noChangeAspect="1"/>
          </p:cNvPicPr>
          <p:nvPr/>
        </p:nvPicPr>
        <p:blipFill>
          <a:blip r:embed="rId5"/>
          <a:stretch>
            <a:fillRect/>
          </a:stretch>
        </p:blipFill>
        <p:spPr>
          <a:xfrm>
            <a:off x="5503219" y="4925696"/>
            <a:ext cx="2351637" cy="1605810"/>
          </a:xfrm>
          <a:prstGeom prst="rect">
            <a:avLst/>
          </a:prstGeom>
        </p:spPr>
      </p:pic>
    </p:spTree>
    <p:extLst>
      <p:ext uri="{BB962C8B-B14F-4D97-AF65-F5344CB8AC3E}">
        <p14:creationId xmlns:p14="http://schemas.microsoft.com/office/powerpoint/2010/main" val="300374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See the source image">
            <a:extLst>
              <a:ext uri="{FF2B5EF4-FFF2-40B4-BE49-F238E27FC236}">
                <a16:creationId xmlns:a16="http://schemas.microsoft.com/office/drawing/2014/main" id="{AC1030F2-10B5-4A58-B629-A2AE85C0B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624" y="1821560"/>
            <a:ext cx="6500970" cy="48143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63FEC1F-B8DA-4863-A37F-98611652E23E}"/>
              </a:ext>
            </a:extLst>
          </p:cNvPr>
          <p:cNvSpPr/>
          <p:nvPr/>
        </p:nvSpPr>
        <p:spPr>
          <a:xfrm>
            <a:off x="2770598" y="1953619"/>
            <a:ext cx="3341443" cy="540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B6D6F6-B36D-4E60-8792-907B91BEDF12}"/>
              </a:ext>
            </a:extLst>
          </p:cNvPr>
          <p:cNvSpPr txBox="1"/>
          <p:nvPr/>
        </p:nvSpPr>
        <p:spPr>
          <a:xfrm>
            <a:off x="837060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6</a:t>
            </a:r>
          </a:p>
        </p:txBody>
      </p:sp>
      <p:sp>
        <p:nvSpPr>
          <p:cNvPr id="5" name="Oval 4">
            <a:extLst>
              <a:ext uri="{FF2B5EF4-FFF2-40B4-BE49-F238E27FC236}">
                <a16:creationId xmlns:a16="http://schemas.microsoft.com/office/drawing/2014/main" id="{A5D425AD-2E2A-4C52-B93A-2B56B408C251}"/>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F0F1A5B-9180-477B-AD27-759D079B44D5}"/>
              </a:ext>
            </a:extLst>
          </p:cNvPr>
          <p:cNvSpPr txBox="1"/>
          <p:nvPr/>
        </p:nvSpPr>
        <p:spPr>
          <a:xfrm>
            <a:off x="133773" y="645075"/>
            <a:ext cx="8419213" cy="400110"/>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7699BA"/>
                </a:solidFill>
                <a:latin typeface="Agency FB" panose="020B0503020202020204" pitchFamily="34" charset="0"/>
              </a:rPr>
              <a:t>compact bone tissue: </a:t>
            </a:r>
            <a:r>
              <a:rPr lang="en-US" sz="2000" dirty="0">
                <a:latin typeface="Agency FB" panose="020B0503020202020204" pitchFamily="34" charset="0"/>
              </a:rPr>
              <a:t>provides protection and support </a:t>
            </a:r>
          </a:p>
        </p:txBody>
      </p:sp>
      <p:sp>
        <p:nvSpPr>
          <p:cNvPr id="9" name="TextBox 8">
            <a:extLst>
              <a:ext uri="{FF2B5EF4-FFF2-40B4-BE49-F238E27FC236}">
                <a16:creationId xmlns:a16="http://schemas.microsoft.com/office/drawing/2014/main" id="{90AA2D66-64F9-4F73-AB0F-4CDA839B5E55}"/>
              </a:ext>
            </a:extLst>
          </p:cNvPr>
          <p:cNvSpPr txBox="1"/>
          <p:nvPr/>
        </p:nvSpPr>
        <p:spPr>
          <a:xfrm>
            <a:off x="602987" y="1390387"/>
            <a:ext cx="8419213" cy="400110"/>
          </a:xfrm>
          <a:prstGeom prst="rect">
            <a:avLst/>
          </a:prstGeom>
          <a:noFill/>
        </p:spPr>
        <p:txBody>
          <a:bodyPr wrap="square" rtlCol="0">
            <a:spAutoFit/>
          </a:bodyPr>
          <a:lstStyle/>
          <a:p>
            <a:r>
              <a:rPr lang="en-US" sz="2000" b="1" dirty="0">
                <a:latin typeface="Agency FB" panose="020B0503020202020204" pitchFamily="34" charset="0"/>
              </a:rPr>
              <a:t>function: </a:t>
            </a:r>
            <a:r>
              <a:rPr lang="en-US" sz="2000" dirty="0">
                <a:latin typeface="Agency FB" panose="020B0503020202020204" pitchFamily="34" charset="0"/>
              </a:rPr>
              <a:t>helps the bone resist the stress produced by weight and movement </a:t>
            </a:r>
          </a:p>
        </p:txBody>
      </p:sp>
      <p:sp>
        <p:nvSpPr>
          <p:cNvPr id="10" name="TextBox 9">
            <a:extLst>
              <a:ext uri="{FF2B5EF4-FFF2-40B4-BE49-F238E27FC236}">
                <a16:creationId xmlns:a16="http://schemas.microsoft.com/office/drawing/2014/main" id="{5DEA2BAD-0CAD-411E-A748-D8C504F1E6D4}"/>
              </a:ext>
            </a:extLst>
          </p:cNvPr>
          <p:cNvSpPr txBox="1"/>
          <p:nvPr/>
        </p:nvSpPr>
        <p:spPr>
          <a:xfrm>
            <a:off x="602987" y="1045185"/>
            <a:ext cx="7480783" cy="400110"/>
          </a:xfrm>
          <a:prstGeom prst="rect">
            <a:avLst/>
          </a:prstGeom>
          <a:noFill/>
        </p:spPr>
        <p:txBody>
          <a:bodyPr wrap="square" rtlCol="0">
            <a:spAutoFit/>
          </a:bodyPr>
          <a:lstStyle/>
          <a:p>
            <a:r>
              <a:rPr lang="en-US" sz="2000" b="1" dirty="0">
                <a:latin typeface="Agency FB" panose="020B0503020202020204" pitchFamily="34" charset="0"/>
              </a:rPr>
              <a:t>location: </a:t>
            </a:r>
            <a:r>
              <a:rPr lang="en-US" sz="2000" dirty="0">
                <a:latin typeface="Agency FB" panose="020B0503020202020204" pitchFamily="34" charset="0"/>
              </a:rPr>
              <a:t>found beneath the periosteum of all bones; comprises the diaphysis of long bones</a:t>
            </a:r>
          </a:p>
        </p:txBody>
      </p:sp>
      <p:sp>
        <p:nvSpPr>
          <p:cNvPr id="11" name="TextBox 10">
            <a:extLst>
              <a:ext uri="{FF2B5EF4-FFF2-40B4-BE49-F238E27FC236}">
                <a16:creationId xmlns:a16="http://schemas.microsoft.com/office/drawing/2014/main" id="{33CB549C-BBA9-4FB4-841D-37084F2B9ABD}"/>
              </a:ext>
            </a:extLst>
          </p:cNvPr>
          <p:cNvSpPr txBox="1"/>
          <p:nvPr/>
        </p:nvSpPr>
        <p:spPr>
          <a:xfrm>
            <a:off x="602986" y="1749122"/>
            <a:ext cx="8419213" cy="400110"/>
          </a:xfrm>
          <a:prstGeom prst="rect">
            <a:avLst/>
          </a:prstGeom>
          <a:noFill/>
        </p:spPr>
        <p:txBody>
          <a:bodyPr wrap="square" rtlCol="0">
            <a:spAutoFit/>
          </a:bodyPr>
          <a:lstStyle/>
          <a:p>
            <a:r>
              <a:rPr lang="en-US" sz="2000" b="1" dirty="0">
                <a:latin typeface="Agency FB" panose="020B0503020202020204" pitchFamily="34" charset="0"/>
              </a:rPr>
              <a:t>structure: </a:t>
            </a:r>
            <a:r>
              <a:rPr lang="en-US" sz="2000" dirty="0">
                <a:latin typeface="Agency FB" panose="020B0503020202020204" pitchFamily="34" charset="0"/>
              </a:rPr>
              <a:t>composed of repeating structural units called </a:t>
            </a:r>
            <a:r>
              <a:rPr lang="en-US" sz="2000" b="1" dirty="0">
                <a:solidFill>
                  <a:srgbClr val="7699BA"/>
                </a:solidFill>
                <a:latin typeface="Agency FB" panose="020B0503020202020204" pitchFamily="34" charset="0"/>
              </a:rPr>
              <a:t>osteons</a:t>
            </a:r>
            <a:r>
              <a:rPr lang="en-US" sz="2000" dirty="0">
                <a:solidFill>
                  <a:srgbClr val="7699BA"/>
                </a:solidFill>
                <a:latin typeface="Agency FB" panose="020B0503020202020204" pitchFamily="34" charset="0"/>
              </a:rPr>
              <a:t> (aka haversian systems)  </a:t>
            </a:r>
          </a:p>
        </p:txBody>
      </p:sp>
      <p:sp>
        <p:nvSpPr>
          <p:cNvPr id="12" name="TextBox 11">
            <a:extLst>
              <a:ext uri="{FF2B5EF4-FFF2-40B4-BE49-F238E27FC236}">
                <a16:creationId xmlns:a16="http://schemas.microsoft.com/office/drawing/2014/main" id="{20910B20-91D9-4270-BE97-678F6482AF15}"/>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Compact Bone Tissue</a:t>
            </a:r>
          </a:p>
        </p:txBody>
      </p:sp>
    </p:spTree>
    <p:extLst>
      <p:ext uri="{BB962C8B-B14F-4D97-AF65-F5344CB8AC3E}">
        <p14:creationId xmlns:p14="http://schemas.microsoft.com/office/powerpoint/2010/main" val="1101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B6D6F6-B36D-4E60-8792-907B91BEDF12}"/>
              </a:ext>
            </a:extLst>
          </p:cNvPr>
          <p:cNvSpPr txBox="1"/>
          <p:nvPr/>
        </p:nvSpPr>
        <p:spPr>
          <a:xfrm>
            <a:off x="8357726"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7</a:t>
            </a:r>
          </a:p>
        </p:txBody>
      </p:sp>
      <p:sp>
        <p:nvSpPr>
          <p:cNvPr id="5" name="Oval 4">
            <a:extLst>
              <a:ext uri="{FF2B5EF4-FFF2-40B4-BE49-F238E27FC236}">
                <a16:creationId xmlns:a16="http://schemas.microsoft.com/office/drawing/2014/main" id="{A5D425AD-2E2A-4C52-B93A-2B56B408C251}"/>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ee the source image">
            <a:extLst>
              <a:ext uri="{FF2B5EF4-FFF2-40B4-BE49-F238E27FC236}">
                <a16:creationId xmlns:a16="http://schemas.microsoft.com/office/drawing/2014/main" id="{8F68D35D-DDF2-40E4-A51F-C08FD0A15F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75132" y="967993"/>
            <a:ext cx="3928642" cy="2274363"/>
          </a:xfrm>
          <a:prstGeom prst="rect">
            <a:avLst/>
          </a:prstGeom>
          <a:noFill/>
          <a:ln>
            <a:noFill/>
          </a:ln>
        </p:spPr>
      </p:pic>
      <p:sp>
        <p:nvSpPr>
          <p:cNvPr id="10" name="TextBox 9">
            <a:extLst>
              <a:ext uri="{FF2B5EF4-FFF2-40B4-BE49-F238E27FC236}">
                <a16:creationId xmlns:a16="http://schemas.microsoft.com/office/drawing/2014/main" id="{F916C521-1A3F-408A-BC43-553FF59EAAAE}"/>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Compact Bone Tissue – Histology </a:t>
            </a:r>
          </a:p>
        </p:txBody>
      </p:sp>
      <p:pic>
        <p:nvPicPr>
          <p:cNvPr id="13" name="Picture 2" descr="Histology Of Human Compact Bone Tissue Under Microscope View For Education Muscle Bone ...">
            <a:extLst>
              <a:ext uri="{FF2B5EF4-FFF2-40B4-BE49-F238E27FC236}">
                <a16:creationId xmlns:a16="http://schemas.microsoft.com/office/drawing/2014/main" id="{CB81CA18-4F86-47C0-8984-D2018FF94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257" y="967993"/>
            <a:ext cx="3382593" cy="22761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pact Bone Skeletal Sys. Photomicrograph X100' Photographic Print | AllPosters.com">
            <a:extLst>
              <a:ext uri="{FF2B5EF4-FFF2-40B4-BE49-F238E27FC236}">
                <a16:creationId xmlns:a16="http://schemas.microsoft.com/office/drawing/2014/main" id="{38F34F03-8368-4B10-B889-E2BB7B021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00" y="3327863"/>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estion 5 | Microanatomy Web Atlas | Gwen V. Childs, Ph.D.">
            <a:extLst>
              <a:ext uri="{FF2B5EF4-FFF2-40B4-BE49-F238E27FC236}">
                <a16:creationId xmlns:a16="http://schemas.microsoft.com/office/drawing/2014/main" id="{7E4C9A5C-0AB9-4EC7-9039-D29E99BB66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2725" y="3327862"/>
            <a:ext cx="4067175" cy="285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148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FFAA0C-8917-4E70-B453-68FD2E9B84C9}"/>
              </a:ext>
            </a:extLst>
          </p:cNvPr>
          <p:cNvSpPr txBox="1"/>
          <p:nvPr/>
        </p:nvSpPr>
        <p:spPr>
          <a:xfrm>
            <a:off x="8389923"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8</a:t>
            </a:r>
          </a:p>
        </p:txBody>
      </p:sp>
      <p:sp>
        <p:nvSpPr>
          <p:cNvPr id="5" name="Oval 4">
            <a:extLst>
              <a:ext uri="{FF2B5EF4-FFF2-40B4-BE49-F238E27FC236}">
                <a16:creationId xmlns:a16="http://schemas.microsoft.com/office/drawing/2014/main" id="{3D15D096-D760-44E2-A602-49F308BD8D73}"/>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C4C81BF-0F87-44F8-833F-C3B36A05373A}"/>
              </a:ext>
            </a:extLst>
          </p:cNvPr>
          <p:cNvSpPr txBox="1"/>
          <p:nvPr/>
        </p:nvSpPr>
        <p:spPr>
          <a:xfrm>
            <a:off x="602987" y="1408025"/>
            <a:ext cx="8419213" cy="400110"/>
          </a:xfrm>
          <a:prstGeom prst="rect">
            <a:avLst/>
          </a:prstGeom>
          <a:noFill/>
        </p:spPr>
        <p:txBody>
          <a:bodyPr wrap="square" rtlCol="0">
            <a:spAutoFit/>
          </a:bodyPr>
          <a:lstStyle/>
          <a:p>
            <a:r>
              <a:rPr lang="en-US" sz="2000" b="1" dirty="0">
                <a:latin typeface="Agency FB" panose="020B0503020202020204" pitchFamily="34" charset="0"/>
              </a:rPr>
              <a:t>function: </a:t>
            </a:r>
            <a:r>
              <a:rPr lang="en-US" sz="2000" dirty="0">
                <a:latin typeface="Agency FB" panose="020B0503020202020204" pitchFamily="34" charset="0"/>
              </a:rPr>
              <a:t>storage of bone marrow</a:t>
            </a:r>
          </a:p>
        </p:txBody>
      </p:sp>
      <p:sp>
        <p:nvSpPr>
          <p:cNvPr id="16" name="TextBox 15">
            <a:extLst>
              <a:ext uri="{FF2B5EF4-FFF2-40B4-BE49-F238E27FC236}">
                <a16:creationId xmlns:a16="http://schemas.microsoft.com/office/drawing/2014/main" id="{FD599115-7FFE-4FDE-858D-E2C49E96302A}"/>
              </a:ext>
            </a:extLst>
          </p:cNvPr>
          <p:cNvSpPr txBox="1"/>
          <p:nvPr/>
        </p:nvSpPr>
        <p:spPr>
          <a:xfrm>
            <a:off x="602986" y="1756358"/>
            <a:ext cx="8262547" cy="1631216"/>
          </a:xfrm>
          <a:prstGeom prst="rect">
            <a:avLst/>
          </a:prstGeom>
          <a:noFill/>
        </p:spPr>
        <p:txBody>
          <a:bodyPr wrap="square" rtlCol="0">
            <a:spAutoFit/>
          </a:bodyPr>
          <a:lstStyle/>
          <a:p>
            <a:r>
              <a:rPr lang="en-US" sz="2000" b="1" dirty="0">
                <a:latin typeface="Agency FB" panose="020B0503020202020204" pitchFamily="34" charset="0"/>
              </a:rPr>
              <a:t>structure:</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consists of lamellae that arranged in irregular pattern of thin columns called </a:t>
            </a:r>
            <a:r>
              <a:rPr lang="en-US" sz="2000" b="1" dirty="0">
                <a:solidFill>
                  <a:srgbClr val="D67A55"/>
                </a:solidFill>
                <a:latin typeface="Agency FB" panose="020B0503020202020204" pitchFamily="34" charset="0"/>
              </a:rPr>
              <a:t>trabeculae</a:t>
            </a:r>
            <a:br>
              <a:rPr lang="en-US" sz="2000" dirty="0">
                <a:solidFill>
                  <a:srgbClr val="83AFD4"/>
                </a:solidFill>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between the trabeculae are spaces filled with </a:t>
            </a:r>
            <a:r>
              <a:rPr lang="en-US" sz="2000" b="1" dirty="0">
                <a:solidFill>
                  <a:srgbClr val="C00000"/>
                </a:solidFill>
                <a:latin typeface="Agency FB" panose="020B0503020202020204" pitchFamily="34" charset="0"/>
              </a:rPr>
              <a:t>red bone marrow </a:t>
            </a:r>
            <a:r>
              <a:rPr lang="en-US" sz="2000" dirty="0">
                <a:latin typeface="Agency FB" panose="020B0503020202020204" pitchFamily="34" charset="0"/>
              </a:rPr>
              <a:t>(in bones that produce RBCs) and with </a:t>
            </a:r>
            <a:r>
              <a:rPr lang="en-US" sz="2000" b="1" dirty="0">
                <a:solidFill>
                  <a:schemeClr val="accent4">
                    <a:lumMod val="75000"/>
                  </a:schemeClr>
                </a:solidFill>
                <a:latin typeface="Agency FB" panose="020B0503020202020204" pitchFamily="34" charset="0"/>
              </a:rPr>
              <a:t>yellow bone marrow </a:t>
            </a:r>
            <a:r>
              <a:rPr lang="en-US" sz="2000" dirty="0">
                <a:latin typeface="Agency FB" panose="020B0503020202020204" pitchFamily="34" charset="0"/>
              </a:rPr>
              <a:t>(in other bones)</a:t>
            </a:r>
            <a:endParaRPr lang="en-US" sz="2000" dirty="0">
              <a:solidFill>
                <a:srgbClr val="83AFD4"/>
              </a:solidFill>
              <a:latin typeface="Agency FB" panose="020B0503020202020204" pitchFamily="34" charset="0"/>
            </a:endParaRPr>
          </a:p>
          <a:p>
            <a:endParaRPr lang="en-US" sz="2000" dirty="0">
              <a:solidFill>
                <a:srgbClr val="83AFD4"/>
              </a:solidFill>
              <a:latin typeface="Agency FB" panose="020B0503020202020204" pitchFamily="34" charset="0"/>
            </a:endParaRPr>
          </a:p>
        </p:txBody>
      </p:sp>
      <p:pic>
        <p:nvPicPr>
          <p:cNvPr id="17" name="Picture 16">
            <a:extLst>
              <a:ext uri="{FF2B5EF4-FFF2-40B4-BE49-F238E27FC236}">
                <a16:creationId xmlns:a16="http://schemas.microsoft.com/office/drawing/2014/main" id="{33CE4872-7D25-4479-98CE-4A3BBAD83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955" y="3281439"/>
            <a:ext cx="7047104" cy="3206433"/>
          </a:xfrm>
          <a:prstGeom prst="rect">
            <a:avLst/>
          </a:prstGeom>
        </p:spPr>
      </p:pic>
      <p:sp>
        <p:nvSpPr>
          <p:cNvPr id="10" name="TextBox 9">
            <a:extLst>
              <a:ext uri="{FF2B5EF4-FFF2-40B4-BE49-F238E27FC236}">
                <a16:creationId xmlns:a16="http://schemas.microsoft.com/office/drawing/2014/main" id="{3DE4288C-6B3D-42A9-80D2-0F8E4C684A96}"/>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Spongy Bone Tissue</a:t>
            </a:r>
          </a:p>
        </p:txBody>
      </p:sp>
      <p:sp>
        <p:nvSpPr>
          <p:cNvPr id="11" name="TextBox 10">
            <a:extLst>
              <a:ext uri="{FF2B5EF4-FFF2-40B4-BE49-F238E27FC236}">
                <a16:creationId xmlns:a16="http://schemas.microsoft.com/office/drawing/2014/main" id="{4E20C1D1-0254-407E-B70F-9AA24A231854}"/>
              </a:ext>
            </a:extLst>
          </p:cNvPr>
          <p:cNvSpPr txBox="1"/>
          <p:nvPr/>
        </p:nvSpPr>
        <p:spPr>
          <a:xfrm>
            <a:off x="133773" y="645075"/>
            <a:ext cx="8419213" cy="400110"/>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D67A55"/>
                </a:solidFill>
                <a:latin typeface="Agency FB" panose="020B0503020202020204" pitchFamily="34" charset="0"/>
              </a:rPr>
              <a:t>spongy bone tissue: </a:t>
            </a:r>
            <a:r>
              <a:rPr lang="en-US" sz="2000" dirty="0">
                <a:latin typeface="Agency FB" panose="020B0503020202020204" pitchFamily="34" charset="0"/>
              </a:rPr>
              <a:t>lightweight; provides tissue support </a:t>
            </a:r>
          </a:p>
        </p:txBody>
      </p:sp>
      <p:sp>
        <p:nvSpPr>
          <p:cNvPr id="18" name="TextBox 17">
            <a:extLst>
              <a:ext uri="{FF2B5EF4-FFF2-40B4-BE49-F238E27FC236}">
                <a16:creationId xmlns:a16="http://schemas.microsoft.com/office/drawing/2014/main" id="{879B8F49-C988-44F9-BB76-87BFB77CD77E}"/>
              </a:ext>
            </a:extLst>
          </p:cNvPr>
          <p:cNvSpPr txBox="1"/>
          <p:nvPr/>
        </p:nvSpPr>
        <p:spPr>
          <a:xfrm>
            <a:off x="602987" y="1045185"/>
            <a:ext cx="7480783" cy="400110"/>
          </a:xfrm>
          <a:prstGeom prst="rect">
            <a:avLst/>
          </a:prstGeom>
          <a:noFill/>
        </p:spPr>
        <p:txBody>
          <a:bodyPr wrap="square" rtlCol="0">
            <a:spAutoFit/>
          </a:bodyPr>
          <a:lstStyle/>
          <a:p>
            <a:r>
              <a:rPr lang="en-US" sz="2000" b="1" dirty="0">
                <a:latin typeface="Agency FB" panose="020B0503020202020204" pitchFamily="34" charset="0"/>
              </a:rPr>
              <a:t>location: </a:t>
            </a:r>
            <a:r>
              <a:rPr lang="en-US" sz="2000" dirty="0">
                <a:latin typeface="Agency FB" panose="020B0503020202020204" pitchFamily="34" charset="0"/>
              </a:rPr>
              <a:t>in the interior of the bone, protected by a covering of compact bone </a:t>
            </a:r>
          </a:p>
        </p:txBody>
      </p:sp>
    </p:spTree>
    <p:extLst>
      <p:ext uri="{BB962C8B-B14F-4D97-AF65-F5344CB8AC3E}">
        <p14:creationId xmlns:p14="http://schemas.microsoft.com/office/powerpoint/2010/main" val="216680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1"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FFAA0C-8917-4E70-B453-68FD2E9B84C9}"/>
              </a:ext>
            </a:extLst>
          </p:cNvPr>
          <p:cNvSpPr txBox="1"/>
          <p:nvPr/>
        </p:nvSpPr>
        <p:spPr>
          <a:xfrm>
            <a:off x="8371940"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9</a:t>
            </a:r>
          </a:p>
        </p:txBody>
      </p:sp>
      <p:sp>
        <p:nvSpPr>
          <p:cNvPr id="5" name="Oval 4">
            <a:extLst>
              <a:ext uri="{FF2B5EF4-FFF2-40B4-BE49-F238E27FC236}">
                <a16:creationId xmlns:a16="http://schemas.microsoft.com/office/drawing/2014/main" id="{3D15D096-D760-44E2-A602-49F308BD8D73}"/>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A572E340-333E-42A2-A371-E7F0B4C23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25" y="839815"/>
            <a:ext cx="3621668" cy="26459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D5864B-09CF-4692-B5A1-D47F42A7A872}"/>
              </a:ext>
            </a:extLst>
          </p:cNvPr>
          <p:cNvSpPr txBox="1"/>
          <p:nvPr/>
        </p:nvSpPr>
        <p:spPr>
          <a:xfrm>
            <a:off x="133773" y="64579"/>
            <a:ext cx="6410325" cy="584775"/>
          </a:xfrm>
          <a:prstGeom prst="rect">
            <a:avLst/>
          </a:prstGeom>
          <a:noFill/>
        </p:spPr>
        <p:txBody>
          <a:bodyPr wrap="square" rtlCol="0">
            <a:spAutoFit/>
          </a:bodyPr>
          <a:lstStyle/>
          <a:p>
            <a:r>
              <a:rPr lang="en-US" sz="3200" dirty="0">
                <a:latin typeface="Agency FB" panose="020B0503020202020204" pitchFamily="34" charset="0"/>
              </a:rPr>
              <a:t>Spongy Bone Tissue – Histology </a:t>
            </a:r>
          </a:p>
        </p:txBody>
      </p:sp>
      <p:pic>
        <p:nvPicPr>
          <p:cNvPr id="7170" name="Picture 2" descr="Building better bones | Feature | Chemistry World">
            <a:extLst>
              <a:ext uri="{FF2B5EF4-FFF2-40B4-BE49-F238E27FC236}">
                <a16:creationId xmlns:a16="http://schemas.microsoft.com/office/drawing/2014/main" id="{06CFED04-67BA-4061-A431-4A532DBA1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952" y="839814"/>
            <a:ext cx="3859775" cy="264670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steocytes in spongy bone">
            <a:extLst>
              <a:ext uri="{FF2B5EF4-FFF2-40B4-BE49-F238E27FC236}">
                <a16:creationId xmlns:a16="http://schemas.microsoft.com/office/drawing/2014/main" id="{892B333B-0051-4DE4-B373-13D1F37B3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26" y="3535146"/>
            <a:ext cx="3621668" cy="27731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PONGY BONE HISTOLOGY | Microanatomy Web Atlas | Gwen V. Childs, Ph.D.">
            <a:extLst>
              <a:ext uri="{FF2B5EF4-FFF2-40B4-BE49-F238E27FC236}">
                <a16:creationId xmlns:a16="http://schemas.microsoft.com/office/drawing/2014/main" id="{54031359-9A15-41EF-8E28-9553105C8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1076" y="3535147"/>
            <a:ext cx="3859774" cy="277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4764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66F40D1-B316-4D23-9009-2DE667238467}">
  <we:reference id="a3b40b4f-8edf-490e-9df1-7e66f93912bf" version="1.1.0.0" store="EXCatalog" storeType="EXCatalog"/>
  <we:alternateReferences>
    <we:reference id="WA104380526" version="1.1.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1429</TotalTime>
  <Words>1161</Words>
  <Application>Microsoft Office PowerPoint</Application>
  <PresentationFormat>On-screen Show (4:3)</PresentationFormat>
  <Paragraphs>95</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Agency FB</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Dingess, Paige</dc:creator>
  <cp:lastModifiedBy>Dingess, Paige</cp:lastModifiedBy>
  <cp:revision>108</cp:revision>
  <dcterms:created xsi:type="dcterms:W3CDTF">2021-09-27T20:26:33Z</dcterms:created>
  <dcterms:modified xsi:type="dcterms:W3CDTF">2023-08-16T18:11:06Z</dcterms:modified>
</cp:coreProperties>
</file>